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Open Sans"/>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9" roundtripDataSignature="AMtx7mhkU3n0er5lfmw6rzLqNxP9HAEf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125B26C-1AE5-410F-9218-04E7985AA1F2}">
  <a:tblStyle styleId="{C125B26C-1AE5-410F-9218-04E7985AA1F2}" styleName="Table_0">
    <a:wholeTbl>
      <a:tcTxStyle b="off" i="off">
        <a:font>
          <a:latin typeface="Univers"/>
          <a:ea typeface="Univers"/>
          <a:cs typeface="Univers"/>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CE8FF"/>
          </a:solidFill>
        </a:fill>
      </a:tcStyle>
    </a:wholeTbl>
    <a:band1H>
      <a:tcTxStyle/>
      <a:tcStyle>
        <a:fill>
          <a:solidFill>
            <a:srgbClr val="D7CFFF"/>
          </a:solidFill>
        </a:fill>
      </a:tcStyle>
    </a:band1H>
    <a:band2H>
      <a:tcTxStyle/>
    </a:band2H>
    <a:band1V>
      <a:tcTxStyle/>
      <a:tcStyle>
        <a:fill>
          <a:solidFill>
            <a:srgbClr val="D7CFFF"/>
          </a:solidFill>
        </a:fill>
      </a:tcStyle>
    </a:band1V>
    <a:band2V>
      <a:tcTxStyle/>
    </a:band2V>
    <a:lastCol>
      <a:tcTxStyle b="on" i="off">
        <a:font>
          <a:latin typeface="Univers"/>
          <a:ea typeface="Univers"/>
          <a:cs typeface="Univers"/>
        </a:font>
        <a:schemeClr val="lt1"/>
      </a:tcTxStyle>
      <a:tcStyle>
        <a:fill>
          <a:solidFill>
            <a:schemeClr val="accent1"/>
          </a:solidFill>
        </a:fill>
      </a:tcStyle>
    </a:lastCol>
    <a:firstCol>
      <a:tcTxStyle b="on" i="off">
        <a:font>
          <a:latin typeface="Univers"/>
          <a:ea typeface="Univers"/>
          <a:cs typeface="Univers"/>
        </a:font>
        <a:schemeClr val="lt1"/>
      </a:tcTxStyle>
      <a:tcStyle>
        <a:fill>
          <a:solidFill>
            <a:schemeClr val="accent1"/>
          </a:solidFill>
        </a:fill>
      </a:tcStyle>
    </a:firstCol>
    <a:lastRow>
      <a:tcTxStyle b="on" i="off">
        <a:font>
          <a:latin typeface="Univers"/>
          <a:ea typeface="Univers"/>
          <a:cs typeface="Univers"/>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Univers"/>
          <a:ea typeface="Univers"/>
          <a:cs typeface="Univers"/>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penSans-regular.fntdata"/><Relationship Id="rId14" Type="http://schemas.openxmlformats.org/officeDocument/2006/relationships/slide" Target="slides/slide9.xml"/><Relationship Id="rId17" Type="http://schemas.openxmlformats.org/officeDocument/2006/relationships/font" Target="fonts/OpenSans-italic.fntdata"/><Relationship Id="rId16" Type="http://schemas.openxmlformats.org/officeDocument/2006/relationships/font" Target="fonts/OpenSans-bold.fntdata"/><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 name="Google Shape;9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 of adult in United States who were using social media regularly is only about 5% in 2005, but it dramatically increased to 79% in 2019.</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But there are </a:t>
            </a:r>
            <a:r>
              <a:rPr b="0" i="0" lang="en-US" sz="1200">
                <a:solidFill>
                  <a:schemeClr val="dk1"/>
                </a:solidFill>
                <a:latin typeface="Calibri"/>
                <a:ea typeface="Calibri"/>
                <a:cs typeface="Calibri"/>
                <a:sym typeface="Calibri"/>
              </a:rPr>
              <a:t>about 12 million people over the united state have vision impairment. So how this group people can enjoy the social media.</a:t>
            </a:r>
            <a:endParaRPr/>
          </a:p>
        </p:txBody>
      </p:sp>
      <p:sp>
        <p:nvSpPr>
          <p:cNvPr id="112" name="Google Shape;11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C5C5C"/>
              </a:buClr>
              <a:buSzPts val="1200"/>
              <a:buFont typeface="Open Sans"/>
              <a:buNone/>
            </a:pPr>
            <a:r>
              <a:rPr b="0" i="0" lang="en-US">
                <a:solidFill>
                  <a:srgbClr val="5C5C5C"/>
                </a:solidFill>
                <a:latin typeface="Open Sans"/>
                <a:ea typeface="Open Sans"/>
                <a:cs typeface="Open Sans"/>
                <a:sym typeface="Open Sans"/>
              </a:rPr>
              <a:t>With image caption generator, image descriptions can be read</a:t>
            </a:r>
            <a:endParaRPr/>
          </a:p>
          <a:p>
            <a:pPr indent="0" lvl="0" marL="0" marR="0" rtl="0" algn="l">
              <a:lnSpc>
                <a:spcPct val="100000"/>
              </a:lnSpc>
              <a:spcBef>
                <a:spcPts val="0"/>
              </a:spcBef>
              <a:spcAft>
                <a:spcPts val="0"/>
              </a:spcAft>
              <a:buClr>
                <a:srgbClr val="5C5C5C"/>
              </a:buClr>
              <a:buSzPts val="1200"/>
              <a:buFont typeface="Open Sans"/>
              <a:buNone/>
            </a:pPr>
            <a:r>
              <a:rPr b="0" i="0" lang="en-US">
                <a:solidFill>
                  <a:srgbClr val="5C5C5C"/>
                </a:solidFill>
                <a:latin typeface="Open Sans"/>
                <a:ea typeface="Open Sans"/>
                <a:cs typeface="Open Sans"/>
                <a:sym typeface="Open Sans"/>
              </a:rPr>
              <a:t>out to visually impaired, enabling them to get a better sense of their surroundings. So that they can see the colorful and beautiful world like normal.</a:t>
            </a:r>
            <a:endParaRPr/>
          </a:p>
          <a:p>
            <a:pPr indent="0" lvl="0" marL="0" rtl="0" algn="l">
              <a:spcBef>
                <a:spcPts val="0"/>
              </a:spcBef>
              <a:spcAft>
                <a:spcPts val="0"/>
              </a:spcAft>
              <a:buNone/>
            </a:pPr>
            <a:r>
              <a:t/>
            </a:r>
            <a:endParaRPr/>
          </a:p>
        </p:txBody>
      </p:sp>
      <p:sp>
        <p:nvSpPr>
          <p:cNvPr id="131" name="Google Shape;13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t>Our image captioning models can be divided into two parts.</a:t>
            </a:r>
            <a:endParaRPr/>
          </a:p>
          <a:p>
            <a:pPr indent="0" lvl="0" marL="0" rtl="0" algn="l">
              <a:spcBef>
                <a:spcPts val="0"/>
              </a:spcBef>
              <a:spcAft>
                <a:spcPts val="0"/>
              </a:spcAft>
              <a:buNone/>
            </a:pPr>
            <a:r>
              <a:t/>
            </a:r>
            <a:endParaRPr sz="1800"/>
          </a:p>
          <a:p>
            <a:pPr indent="0" lvl="0" marL="0" rtl="0" algn="l">
              <a:spcBef>
                <a:spcPts val="0"/>
              </a:spcBef>
              <a:spcAft>
                <a:spcPts val="0"/>
              </a:spcAft>
              <a:buNone/>
            </a:pPr>
            <a:r>
              <a:rPr lang="en-US" sz="1800"/>
              <a:t>The First part is image encoder.</a:t>
            </a:r>
            <a:endParaRPr/>
          </a:p>
          <a:p>
            <a:pPr indent="0" lvl="0" marL="0" rtl="0" algn="l">
              <a:spcBef>
                <a:spcPts val="0"/>
              </a:spcBef>
              <a:spcAft>
                <a:spcPts val="0"/>
              </a:spcAft>
              <a:buNone/>
            </a:pPr>
            <a:r>
              <a:rPr lang="en-US" sz="1800"/>
              <a:t>"The goal of CNN Image Encoder is to read the photograph input and encode the content into a fixed-length vector using an internal representation.The two image encoders we decided to implement are VGG and ResNet."</a:t>
            </a:r>
            <a:endParaRPr/>
          </a:p>
          <a:p>
            <a:pPr indent="0" lvl="0" marL="0" rtl="0" algn="l">
              <a:spcBef>
                <a:spcPts val="0"/>
              </a:spcBef>
              <a:spcAft>
                <a:spcPts val="0"/>
              </a:spcAft>
              <a:buNone/>
            </a:pPr>
            <a:r>
              <a:t/>
            </a:r>
            <a:endParaRPr sz="1800"/>
          </a:p>
          <a:p>
            <a:pPr indent="0" lvl="0" marL="0" rtl="0" algn="l">
              <a:spcBef>
                <a:spcPts val="0"/>
              </a:spcBef>
              <a:spcAft>
                <a:spcPts val="0"/>
              </a:spcAft>
              <a:buNone/>
            </a:pPr>
            <a:r>
              <a:rPr lang="en-US" sz="1800"/>
              <a:t>As illustrated, the first layer extracted edges and the third layer extracted the objects.</a:t>
            </a:r>
            <a:endParaRPr/>
          </a:p>
        </p:txBody>
      </p:sp>
      <p:sp>
        <p:nvSpPr>
          <p:cNvPr id="151" name="Google Shape;15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t>"The goal of RNN Language Model is to extract the word features, </a:t>
            </a:r>
            <a:endParaRPr/>
          </a:p>
          <a:p>
            <a:pPr indent="0" lvl="0" marL="0" rtl="0" algn="l">
              <a:spcBef>
                <a:spcPts val="0"/>
              </a:spcBef>
              <a:spcAft>
                <a:spcPts val="0"/>
              </a:spcAft>
              <a:buNone/>
            </a:pPr>
            <a:r>
              <a:rPr lang="en-US" sz="1800"/>
              <a:t>and forward the semantic temporal context to the recurrent layers.</a:t>
            </a:r>
            <a:endParaRPr/>
          </a:p>
          <a:p>
            <a:pPr indent="0" lvl="0" marL="0" rtl="0" algn="l">
              <a:spcBef>
                <a:spcPts val="0"/>
              </a:spcBef>
              <a:spcAft>
                <a:spcPts val="0"/>
              </a:spcAft>
              <a:buNone/>
            </a:pPr>
            <a:r>
              <a:t/>
            </a:r>
            <a:endParaRPr sz="1800"/>
          </a:p>
          <a:p>
            <a:pPr indent="0" lvl="0" marL="0" rtl="0" algn="l">
              <a:spcBef>
                <a:spcPts val="0"/>
              </a:spcBef>
              <a:spcAft>
                <a:spcPts val="0"/>
              </a:spcAft>
              <a:buNone/>
            </a:pPr>
            <a:r>
              <a:rPr lang="en-US" sz="1800"/>
              <a:t>As showed in the figure, the language decoder generates captions by decoding the multimodal space part maps generated by recurrent layers. And We will be using LSTM for our RNN Language Model. </a:t>
            </a:r>
            <a:endParaRPr/>
          </a:p>
          <a:p>
            <a:pPr indent="0" lvl="0" marL="0" rtl="0" algn="l">
              <a:spcBef>
                <a:spcPts val="0"/>
              </a:spcBef>
              <a:spcAft>
                <a:spcPts val="0"/>
              </a:spcAft>
              <a:buNone/>
            </a:pPr>
            <a:r>
              <a:t/>
            </a:r>
            <a:endParaRPr sz="1800"/>
          </a:p>
        </p:txBody>
      </p:sp>
      <p:sp>
        <p:nvSpPr>
          <p:cNvPr id="162" name="Google Shape;16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US" sz="1800" u="none" strike="noStrike">
                <a:solidFill>
                  <a:schemeClr val="dk1"/>
                </a:solidFill>
                <a:latin typeface="Calibri"/>
                <a:ea typeface="Calibri"/>
                <a:cs typeface="Calibri"/>
                <a:sym typeface="Calibri"/>
              </a:rPr>
              <a:t>We implemented two different architecture for our project.</a:t>
            </a:r>
            <a:endParaRPr/>
          </a:p>
          <a:p>
            <a:pPr indent="0" lvl="0" marL="0" rtl="0" algn="l">
              <a:spcBef>
                <a:spcPts val="0"/>
              </a:spcBef>
              <a:spcAft>
                <a:spcPts val="0"/>
              </a:spcAft>
              <a:buNone/>
            </a:pPr>
            <a:r>
              <a:rPr b="0" i="0" lang="en-US" sz="1800" u="none" strike="noStrike">
                <a:solidFill>
                  <a:schemeClr val="dk1"/>
                </a:solidFill>
                <a:latin typeface="Calibri"/>
                <a:ea typeface="Calibri"/>
                <a:cs typeface="Calibri"/>
                <a:sym typeface="Calibri"/>
              </a:rPr>
              <a:t>The first is merge</a:t>
            </a:r>
            <a:endParaRPr/>
          </a:p>
          <a:p>
            <a:pPr indent="0" lvl="0" marL="0" rtl="0" algn="l">
              <a:spcBef>
                <a:spcPts val="0"/>
              </a:spcBef>
              <a:spcAft>
                <a:spcPts val="0"/>
              </a:spcAft>
              <a:buNone/>
            </a:pPr>
            <a:r>
              <a:rPr b="0" i="0" lang="en-US" sz="1800" u="none" strike="noStrike">
                <a:solidFill>
                  <a:schemeClr val="dk1"/>
                </a:solidFill>
                <a:latin typeface="Calibri"/>
                <a:ea typeface="Calibri"/>
                <a:cs typeface="Calibri"/>
                <a:sym typeface="Calibri"/>
              </a:rPr>
              <a:t>In this architecture the RNN is not exposed to the image vector at any point, and the image is only introduced to the language model after the prefix has been</a:t>
            </a:r>
            <a:endParaRPr/>
          </a:p>
          <a:p>
            <a:pPr indent="0" lvl="0" marL="0" rtl="0" algn="l">
              <a:spcBef>
                <a:spcPts val="0"/>
              </a:spcBef>
              <a:spcAft>
                <a:spcPts val="0"/>
              </a:spcAft>
              <a:buNone/>
            </a:pPr>
            <a:r>
              <a:rPr b="0" i="0" lang="en-US" sz="1800" u="none" strike="noStrike">
                <a:solidFill>
                  <a:schemeClr val="dk1"/>
                </a:solidFill>
                <a:latin typeface="Calibri"/>
                <a:ea typeface="Calibri"/>
                <a:cs typeface="Calibri"/>
                <a:sym typeface="Calibri"/>
              </a:rPr>
              <a:t>encoded by the RNN in its entirety. This type of architecture allows the separate training of images and captions. </a:t>
            </a:r>
            <a:endParaRPr sz="1800"/>
          </a:p>
        </p:txBody>
      </p:sp>
      <p:sp>
        <p:nvSpPr>
          <p:cNvPr id="173" name="Google Shape;17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The second architecture we applied is Pre-inject</a:t>
            </a:r>
            <a:endParaRPr/>
          </a:p>
          <a:p>
            <a:pPr indent="0" lvl="0" marL="0" rtl="0" algn="l">
              <a:spcBef>
                <a:spcPts val="0"/>
              </a:spcBef>
              <a:spcAft>
                <a:spcPts val="0"/>
              </a:spcAft>
              <a:buNone/>
            </a:pPr>
            <a:r>
              <a:t/>
            </a:r>
            <a:endParaRPr b="0" i="0" sz="1200" u="none" strike="noStrike">
              <a:solidFill>
                <a:schemeClr val="dk1"/>
              </a:solidFill>
              <a:latin typeface="Calibri"/>
              <a:ea typeface="Calibri"/>
              <a:cs typeface="Calibri"/>
              <a:sym typeface="Calibri"/>
            </a:endParaRPr>
          </a:p>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The difference in this architecture the first input to the RNN is the image vector encoded by CNN with the word vectors of the caption prefix coming later</a:t>
            </a:r>
            <a:endParaRPr/>
          </a:p>
          <a:p>
            <a:pPr indent="0" lvl="0" marL="0" rtl="0" algn="l">
              <a:spcBef>
                <a:spcPts val="0"/>
              </a:spcBef>
              <a:spcAft>
                <a:spcPts val="0"/>
              </a:spcAft>
              <a:buNone/>
            </a:pPr>
            <a:r>
              <a:t/>
            </a:r>
            <a:endParaRPr b="0" i="0" sz="1200" u="none" strike="noStrike">
              <a:solidFill>
                <a:schemeClr val="dk1"/>
              </a:solidFill>
              <a:latin typeface="Calibri"/>
              <a:ea typeface="Calibri"/>
              <a:cs typeface="Calibri"/>
              <a:sym typeface="Calibri"/>
            </a:endParaRPr>
          </a:p>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And we also added the Attention Network and Beam Search to optimize our language decoder.</a:t>
            </a:r>
            <a:endParaRPr/>
          </a:p>
          <a:p>
            <a:pPr indent="0" lvl="0" marL="0" rtl="0" algn="l">
              <a:spcBef>
                <a:spcPts val="0"/>
              </a:spcBef>
              <a:spcAft>
                <a:spcPts val="0"/>
              </a:spcAft>
              <a:buNone/>
            </a:pPr>
            <a:r>
              <a:t/>
            </a:r>
            <a:endParaRPr b="0" i="0" sz="1200" u="none" strike="noStrike">
              <a:solidFill>
                <a:schemeClr val="dk1"/>
              </a:solidFill>
              <a:latin typeface="Calibri"/>
              <a:ea typeface="Calibri"/>
              <a:cs typeface="Calibri"/>
              <a:sym typeface="Calibri"/>
            </a:endParaRPr>
          </a:p>
          <a:p>
            <a:pPr indent="0" lvl="0" marL="0" rtl="0" algn="l">
              <a:spcBef>
                <a:spcPts val="0"/>
              </a:spcBef>
              <a:spcAft>
                <a:spcPts val="0"/>
              </a:spcAft>
              <a:buNone/>
            </a:pPr>
            <a:r>
              <a:t/>
            </a:r>
            <a:endParaRPr b="0" i="0" sz="1200" u="none" strike="noStrike">
              <a:solidFill>
                <a:schemeClr val="dk1"/>
              </a:solidFill>
              <a:latin typeface="Calibri"/>
              <a:ea typeface="Calibri"/>
              <a:cs typeface="Calibri"/>
              <a:sym typeface="Calibri"/>
            </a:endParaRPr>
          </a:p>
        </p:txBody>
      </p:sp>
      <p:sp>
        <p:nvSpPr>
          <p:cNvPr id="185" name="Google Shape;18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Blue score measure the closeness of the machine generated text to the human reference text, and taking the text length, word choice and word order into consideration.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For example: we have ref I like the cat, can1, can2</a:t>
            </a:r>
            <a:endParaRPr/>
          </a:p>
          <a:p>
            <a:pPr indent="0" lvl="0" marL="0" rtl="0" algn="l">
              <a:spcBef>
                <a:spcPts val="0"/>
              </a:spcBef>
              <a:spcAft>
                <a:spcPts val="0"/>
              </a:spcAft>
              <a:buNone/>
            </a:pPr>
            <a:r>
              <a:rPr lang="en-US"/>
              <a:t>blue score with bi-gram for can1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9" name="Google Shape;19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We applied our models at 3 stages from 2, 6, and 8 epochs to generate captions for the same images.</a:t>
            </a:r>
            <a:endParaRPr b="0"/>
          </a:p>
          <a:p>
            <a:pPr indent="0" lvl="0" marL="0" rtl="0" algn="l">
              <a:spcBef>
                <a:spcPts val="0"/>
              </a:spcBef>
              <a:spcAft>
                <a:spcPts val="0"/>
              </a:spcAft>
              <a:buNone/>
            </a:pPr>
            <a:br>
              <a:rPr b="0" lang="en-US"/>
            </a:br>
            <a:r>
              <a:rPr b="0" i="0" lang="en-US" sz="1200" u="none" strike="noStrike">
                <a:solidFill>
                  <a:schemeClr val="dk1"/>
                </a:solidFill>
                <a:latin typeface="Calibri"/>
                <a:ea typeface="Calibri"/>
                <a:cs typeface="Calibri"/>
                <a:sym typeface="Calibri"/>
              </a:rPr>
              <a:t>In this image, the model at 2 epoch captured a girl, but with blue and shirt mismatched.</a:t>
            </a:r>
            <a:endParaRPr/>
          </a:p>
          <a:p>
            <a:pPr indent="0" lvl="0" marL="0" rtl="0" algn="l">
              <a:spcBef>
                <a:spcPts val="0"/>
              </a:spcBef>
              <a:spcAft>
                <a:spcPts val="0"/>
              </a:spcAft>
              <a:buNone/>
            </a:pPr>
            <a:r>
              <a:t/>
            </a:r>
            <a:endParaRPr b="0"/>
          </a:p>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At 6 epoch, the model could correctly match the shirt with white color and shorts with blue. It also recognized the running action.</a:t>
            </a:r>
            <a:endParaRPr/>
          </a:p>
          <a:p>
            <a:pPr indent="0" lvl="0" marL="0" rtl="0" algn="l">
              <a:spcBef>
                <a:spcPts val="0"/>
              </a:spcBef>
              <a:spcAft>
                <a:spcPts val="0"/>
              </a:spcAft>
              <a:buNone/>
            </a:pPr>
            <a:r>
              <a:t/>
            </a:r>
            <a:endParaRPr b="0" i="0" sz="1200" u="none" strike="noStrike">
              <a:solidFill>
                <a:schemeClr val="dk1"/>
              </a:solidFill>
              <a:latin typeface="Calibri"/>
              <a:ea typeface="Calibri"/>
              <a:cs typeface="Calibri"/>
              <a:sym typeface="Calibri"/>
            </a:endParaRPr>
          </a:p>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The model gave us a surprise at 8 epoch, it not only correctly captured two children, but generated more abstract and human-like descriptions, which abstracted running actions into playing behaviors.</a:t>
            </a:r>
            <a:endParaRPr b="0"/>
          </a:p>
          <a:p>
            <a:pPr indent="0" lvl="0" marL="0" rtl="0" algn="l">
              <a:spcBef>
                <a:spcPts val="0"/>
              </a:spcBef>
              <a:spcAft>
                <a:spcPts val="0"/>
              </a:spcAft>
              <a:buNone/>
            </a:pPr>
            <a:br>
              <a:rPr b="0" lang="en-US"/>
            </a:br>
            <a:r>
              <a:rPr b="0" i="0" lang="en-US" sz="1200" u="none" strike="noStrike">
                <a:solidFill>
                  <a:schemeClr val="dk1"/>
                </a:solidFill>
                <a:latin typeface="Calibri"/>
                <a:ea typeface="Calibri"/>
                <a:cs typeface="Calibri"/>
                <a:sym typeface="Calibri"/>
              </a:rPr>
              <a:t>Generally speaking, the model captions grew from chaotic rough features to more organized and detailed descriptions, which are also more close to human words.</a:t>
            </a:r>
            <a:endParaRPr b="0"/>
          </a:p>
          <a:p>
            <a:pPr indent="0" lvl="0" marL="0" rtl="0" algn="l">
              <a:spcBef>
                <a:spcPts val="0"/>
              </a:spcBef>
              <a:spcAft>
                <a:spcPts val="0"/>
              </a:spcAft>
              <a:buNone/>
            </a:pPr>
            <a:r>
              <a:rPr b="0" i="0" lang="en-US" sz="1200" u="none" strike="noStrike">
                <a:solidFill>
                  <a:schemeClr val="dk1"/>
                </a:solidFill>
                <a:latin typeface="Calibri"/>
                <a:ea typeface="Calibri"/>
                <a:cs typeface="Calibri"/>
                <a:sym typeface="Calibri"/>
              </a:rPr>
              <a:t>At the moment, the caption generated by the model is already very close to the human’s descriptions. We are still keep training it and looking forward to better performance of the model.</a:t>
            </a:r>
            <a:endParaRPr b="0"/>
          </a:p>
          <a:p>
            <a:pPr indent="0" lvl="0" marL="0" rtl="0" algn="l">
              <a:spcBef>
                <a:spcPts val="0"/>
              </a:spcBef>
              <a:spcAft>
                <a:spcPts val="0"/>
              </a:spcAft>
              <a:buNone/>
            </a:pPr>
            <a:br>
              <a:rPr lang="en-US"/>
            </a:br>
            <a:endParaRPr/>
          </a:p>
        </p:txBody>
      </p:sp>
      <p:sp>
        <p:nvSpPr>
          <p:cNvPr id="215" name="Google Shape;21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Open Sans"/>
              <a:buNone/>
              <a:defRPr b="1" i="0" sz="6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1" name="Google Shape;21;p11"/>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87" name="Google Shape;87;p20"/>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94" name="Google Shape;94;p21"/>
          <p:cNvCxnSpPr/>
          <p:nvPr/>
        </p:nvCxnSpPr>
        <p:spPr>
          <a:xfrm flipH="1" rot="10800000">
            <a:off x="8313" y="261865"/>
            <a:ext cx="11353802" cy="1"/>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8" name="Google Shape;28;p12"/>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Open Sans"/>
              <a:buNone/>
              <a:defRPr b="1" i="0" sz="6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2" name="Google Shape;32;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5" name="Google Shape;35;p13"/>
          <p:cNvCxnSpPr/>
          <p:nvPr/>
        </p:nvCxnSpPr>
        <p:spPr>
          <a:xfrm>
            <a:off x="715890" y="1701425"/>
            <a:ext cx="0" cy="5148262"/>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3" name="Google Shape;43;p14"/>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53" name="Google Shape;53;p15"/>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59" name="Google Shape;59;p16"/>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64" name="Google Shape;64;p17"/>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Open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8" name="Google Shape;68;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72" name="Google Shape;72;p18"/>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3" name="Shape 73"/>
        <p:cNvGrpSpPr/>
        <p:nvPr/>
      </p:nvGrpSpPr>
      <p:grpSpPr>
        <a:xfrm>
          <a:off x="0" y="0"/>
          <a:ext cx="0" cy="0"/>
          <a:chOff x="0" y="0"/>
          <a:chExt cx="0" cy="0"/>
        </a:xfrm>
      </p:grpSpPr>
      <p:sp>
        <p:nvSpPr>
          <p:cNvPr id="74" name="Google Shape;74;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Open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9"/>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Open Sans"/>
                <a:ea typeface="Open Sans"/>
                <a:cs typeface="Open Sans"/>
                <a:sym typeface="Open Sans"/>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Open Sans"/>
                <a:ea typeface="Open Sans"/>
                <a:cs typeface="Open Sans"/>
                <a:sym typeface="Open Sans"/>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Open Sans"/>
                <a:ea typeface="Open Sans"/>
                <a:cs typeface="Open Sans"/>
                <a:sym typeface="Open Sans"/>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Open Sans"/>
                <a:ea typeface="Open Sans"/>
                <a:cs typeface="Open Sans"/>
                <a:sym typeface="Open Sans"/>
              </a:defRPr>
            </a:lvl9pPr>
          </a:lstStyle>
          <a:p/>
        </p:txBody>
      </p:sp>
      <p:sp>
        <p:nvSpPr>
          <p:cNvPr id="76" name="Google Shape;76;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7" name="Google Shape;7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80" name="Google Shape;80;p19"/>
          <p:cNvCxnSpPr/>
          <p:nvPr/>
        </p:nvCxnSpPr>
        <p:spPr>
          <a:xfrm>
            <a:off x="715890" y="356812"/>
            <a:ext cx="0" cy="6492875"/>
          </a:xfrm>
          <a:prstGeom prst="straightConnector1">
            <a:avLst/>
          </a:prstGeom>
          <a:noFill/>
          <a:ln cap="sq" cmpd="sng" w="25400">
            <a:solidFill>
              <a:schemeClr val="accent2"/>
            </a:solidFill>
            <a:prstDash val="solid"/>
            <a:bevel/>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Open Sans"/>
              <a:buNone/>
              <a:defRPr b="0" i="0" sz="4400" u="none" cap="none" strike="noStrike">
                <a:solidFill>
                  <a:schemeClr val="dk1"/>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Open Sans"/>
                <a:ea typeface="Open Sans"/>
                <a:cs typeface="Open Sans"/>
                <a:sym typeface="Open Sans"/>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Open Sans"/>
                <a:ea typeface="Open Sans"/>
                <a:cs typeface="Open Sans"/>
                <a:sym typeface="Open Sans"/>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Open Sans"/>
                <a:ea typeface="Open Sans"/>
                <a:cs typeface="Open Sans"/>
                <a:sym typeface="Open Sans"/>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a:ea typeface="Open Sans"/>
                <a:cs typeface="Open Sans"/>
                <a:sym typeface="Open Sans"/>
              </a:defRPr>
            </a:lvl9pPr>
          </a:lstStyle>
          <a:p/>
        </p:txBody>
      </p:sp>
      <p:sp>
        <p:nvSpPr>
          <p:cNvPr id="12" name="Google Shape;12;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888888"/>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9pPr>
          </a:lstStyle>
          <a:p/>
        </p:txBody>
      </p:sp>
      <p:sp>
        <p:nvSpPr>
          <p:cNvPr id="13" name="Google Shape;13;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888888"/>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9pPr>
          </a:lstStyle>
          <a:p/>
        </p:txBody>
      </p:sp>
      <p:sp>
        <p:nvSpPr>
          <p:cNvPr id="14" name="Google Shape;14;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1" i="0" sz="1200" u="none" cap="none" strike="noStrike">
                <a:solidFill>
                  <a:srgbClr val="888888"/>
                </a:solidFill>
                <a:latin typeface="Open Sans"/>
                <a:ea typeface="Open Sans"/>
                <a:cs typeface="Open Sans"/>
                <a:sym typeface="Open Sans"/>
              </a:defRPr>
            </a:lvl1pPr>
            <a:lvl2pPr indent="0" lvl="1" marL="0" marR="0" rtl="0" algn="r">
              <a:spcBef>
                <a:spcPts val="0"/>
              </a:spcBef>
              <a:buNone/>
              <a:defRPr b="1" i="0" sz="1200" u="none" cap="none" strike="noStrike">
                <a:solidFill>
                  <a:srgbClr val="888888"/>
                </a:solidFill>
                <a:latin typeface="Open Sans"/>
                <a:ea typeface="Open Sans"/>
                <a:cs typeface="Open Sans"/>
                <a:sym typeface="Open Sans"/>
              </a:defRPr>
            </a:lvl2pPr>
            <a:lvl3pPr indent="0" lvl="2" marL="0" marR="0" rtl="0" algn="r">
              <a:spcBef>
                <a:spcPts val="0"/>
              </a:spcBef>
              <a:buNone/>
              <a:defRPr b="1" i="0" sz="1200" u="none" cap="none" strike="noStrike">
                <a:solidFill>
                  <a:srgbClr val="888888"/>
                </a:solidFill>
                <a:latin typeface="Open Sans"/>
                <a:ea typeface="Open Sans"/>
                <a:cs typeface="Open Sans"/>
                <a:sym typeface="Open Sans"/>
              </a:defRPr>
            </a:lvl3pPr>
            <a:lvl4pPr indent="0" lvl="3" marL="0" marR="0" rtl="0" algn="r">
              <a:spcBef>
                <a:spcPts val="0"/>
              </a:spcBef>
              <a:buNone/>
              <a:defRPr b="1" i="0" sz="1200" u="none" cap="none" strike="noStrike">
                <a:solidFill>
                  <a:srgbClr val="888888"/>
                </a:solidFill>
                <a:latin typeface="Open Sans"/>
                <a:ea typeface="Open Sans"/>
                <a:cs typeface="Open Sans"/>
                <a:sym typeface="Open Sans"/>
              </a:defRPr>
            </a:lvl4pPr>
            <a:lvl5pPr indent="0" lvl="4" marL="0" marR="0" rtl="0" algn="r">
              <a:spcBef>
                <a:spcPts val="0"/>
              </a:spcBef>
              <a:buNone/>
              <a:defRPr b="1" i="0" sz="1200" u="none" cap="none" strike="noStrike">
                <a:solidFill>
                  <a:srgbClr val="888888"/>
                </a:solidFill>
                <a:latin typeface="Open Sans"/>
                <a:ea typeface="Open Sans"/>
                <a:cs typeface="Open Sans"/>
                <a:sym typeface="Open Sans"/>
              </a:defRPr>
            </a:lvl5pPr>
            <a:lvl6pPr indent="0" lvl="5" marL="0" marR="0" rtl="0" algn="r">
              <a:spcBef>
                <a:spcPts val="0"/>
              </a:spcBef>
              <a:buNone/>
              <a:defRPr b="1" i="0" sz="1200" u="none" cap="none" strike="noStrike">
                <a:solidFill>
                  <a:srgbClr val="888888"/>
                </a:solidFill>
                <a:latin typeface="Open Sans"/>
                <a:ea typeface="Open Sans"/>
                <a:cs typeface="Open Sans"/>
                <a:sym typeface="Open Sans"/>
              </a:defRPr>
            </a:lvl6pPr>
            <a:lvl7pPr indent="0" lvl="6" marL="0" marR="0" rtl="0" algn="r">
              <a:spcBef>
                <a:spcPts val="0"/>
              </a:spcBef>
              <a:buNone/>
              <a:defRPr b="1" i="0" sz="1200" u="none" cap="none" strike="noStrike">
                <a:solidFill>
                  <a:srgbClr val="888888"/>
                </a:solidFill>
                <a:latin typeface="Open Sans"/>
                <a:ea typeface="Open Sans"/>
                <a:cs typeface="Open Sans"/>
                <a:sym typeface="Open Sans"/>
              </a:defRPr>
            </a:lvl7pPr>
            <a:lvl8pPr indent="0" lvl="7" marL="0" marR="0" rtl="0" algn="r">
              <a:spcBef>
                <a:spcPts val="0"/>
              </a:spcBef>
              <a:buNone/>
              <a:defRPr b="1" i="0" sz="1200" u="none" cap="none" strike="noStrike">
                <a:solidFill>
                  <a:srgbClr val="888888"/>
                </a:solidFill>
                <a:latin typeface="Open Sans"/>
                <a:ea typeface="Open Sans"/>
                <a:cs typeface="Open Sans"/>
                <a:sym typeface="Open Sans"/>
              </a:defRPr>
            </a:lvl8pPr>
            <a:lvl9pPr indent="0" lvl="8" marL="0" marR="0" rtl="0" algn="r">
              <a:spcBef>
                <a:spcPts val="0"/>
              </a:spcBef>
              <a:buNone/>
              <a:defRPr b="1" i="0" sz="1200" u="none" cap="none" strike="noStrike">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7.jpg"/><Relationship Id="rId5"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9" name="Shape 99"/>
        <p:cNvGrpSpPr/>
        <p:nvPr/>
      </p:nvGrpSpPr>
      <p:grpSpPr>
        <a:xfrm>
          <a:off x="0" y="0"/>
          <a:ext cx="0" cy="0"/>
          <a:chOff x="0" y="0"/>
          <a:chExt cx="0" cy="0"/>
        </a:xfrm>
      </p:grpSpPr>
      <p:sp>
        <p:nvSpPr>
          <p:cNvPr id="100" name="Google Shape;100;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sp>
        <p:nvSpPr>
          <p:cNvPr id="101" name="Google Shape;101;p1"/>
          <p:cNvSpPr/>
          <p:nvPr/>
        </p:nvSpPr>
        <p:spPr>
          <a:xfrm>
            <a:off x="0" y="0"/>
            <a:ext cx="12192000" cy="6858000"/>
          </a:xfrm>
          <a:prstGeom prst="rect">
            <a:avLst/>
          </a:prstGeom>
          <a:gradFill>
            <a:gsLst>
              <a:gs pos="0">
                <a:schemeClr val="accent2"/>
              </a:gs>
              <a:gs pos="100000">
                <a:schemeClr val="accent4"/>
              </a:gs>
            </a:gsLst>
            <a:lin ang="189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Open Sans"/>
              <a:buNone/>
            </a:pPr>
            <a:r>
              <a:t/>
            </a:r>
            <a:endParaRPr b="0" i="0" sz="1800" u="none" cap="none" strike="noStrike">
              <a:solidFill>
                <a:srgbClr val="FFFFFF"/>
              </a:solidFill>
              <a:latin typeface="Open Sans"/>
              <a:ea typeface="Open Sans"/>
              <a:cs typeface="Open Sans"/>
              <a:sym typeface="Open Sans"/>
            </a:endParaRPr>
          </a:p>
        </p:txBody>
      </p:sp>
      <p:pic>
        <p:nvPicPr>
          <p:cNvPr id="102" name="Google Shape;102;p1"/>
          <p:cNvPicPr preferRelativeResize="0"/>
          <p:nvPr/>
        </p:nvPicPr>
        <p:blipFill rotWithShape="1">
          <a:blip r:embed="rId3">
            <a:alphaModFix amt="35000"/>
          </a:blip>
          <a:srcRect b="7551" l="0" r="0" t="12376"/>
          <a:stretch/>
        </p:blipFill>
        <p:spPr>
          <a:xfrm>
            <a:off x="20" y="-8877"/>
            <a:ext cx="12191980" cy="6858000"/>
          </a:xfrm>
          <a:prstGeom prst="rect">
            <a:avLst/>
          </a:prstGeom>
          <a:noFill/>
          <a:ln>
            <a:noFill/>
          </a:ln>
        </p:spPr>
      </p:pic>
      <p:sp>
        <p:nvSpPr>
          <p:cNvPr id="103" name="Google Shape;103;p1"/>
          <p:cNvSpPr txBox="1"/>
          <p:nvPr>
            <p:ph type="ctrTitle"/>
          </p:nvPr>
        </p:nvSpPr>
        <p:spPr>
          <a:xfrm>
            <a:off x="512875" y="274200"/>
            <a:ext cx="8635500" cy="3670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6600"/>
              <a:buFont typeface="Open Sans"/>
              <a:buNone/>
            </a:pPr>
            <a:r>
              <a:rPr lang="en-US" sz="6600">
                <a:solidFill>
                  <a:srgbClr val="FFFFFF"/>
                </a:solidFill>
              </a:rPr>
              <a:t>IMAGE-CAPTIONING</a:t>
            </a:r>
            <a:endParaRPr sz="6600">
              <a:solidFill>
                <a:srgbClr val="FFFFFF"/>
              </a:solidFill>
            </a:endParaRPr>
          </a:p>
        </p:txBody>
      </p:sp>
      <p:sp>
        <p:nvSpPr>
          <p:cNvPr id="104" name="Google Shape;104;p1"/>
          <p:cNvSpPr txBox="1"/>
          <p:nvPr>
            <p:ph idx="1" type="subTitle"/>
          </p:nvPr>
        </p:nvSpPr>
        <p:spPr>
          <a:xfrm>
            <a:off x="8558057" y="4447139"/>
            <a:ext cx="3633923" cy="2397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2000"/>
              <a:buNone/>
            </a:pPr>
            <a:r>
              <a:rPr i="1" lang="en-US" sz="2000">
                <a:solidFill>
                  <a:srgbClr val="FFFFFF"/>
                </a:solidFill>
              </a:rPr>
              <a:t>Team Silver: Yuwei Zhang, Dean Huang, Zihao Lin, Jeremy Zeng</a:t>
            </a:r>
            <a:endParaRPr/>
          </a:p>
        </p:txBody>
      </p:sp>
      <p:cxnSp>
        <p:nvCxnSpPr>
          <p:cNvPr id="105" name="Google Shape;105;p1"/>
          <p:cNvCxnSpPr/>
          <p:nvPr/>
        </p:nvCxnSpPr>
        <p:spPr>
          <a:xfrm>
            <a:off x="8878" y="806470"/>
            <a:ext cx="8453437" cy="0"/>
          </a:xfrm>
          <a:prstGeom prst="straightConnector1">
            <a:avLst/>
          </a:prstGeom>
          <a:noFill/>
          <a:ln cap="sq" cmpd="sng" w="25400">
            <a:solidFill>
              <a:srgbClr val="FFFFFF"/>
            </a:solidFill>
            <a:prstDash val="solid"/>
            <a:bevel/>
            <a:headEnd len="sm" w="sm" type="none"/>
            <a:tailEnd len="sm" w="sm" type="none"/>
          </a:ln>
        </p:spPr>
      </p:cxnSp>
      <p:sp>
        <p:nvSpPr>
          <p:cNvPr id="106" name="Google Shape;106;p1"/>
          <p:cNvSpPr/>
          <p:nvPr/>
        </p:nvSpPr>
        <p:spPr>
          <a:xfrm>
            <a:off x="11174340" y="1225788"/>
            <a:ext cx="151536" cy="151536"/>
          </a:xfrm>
          <a:custGeom>
            <a:rect b="b" l="l" r="r" t="t"/>
            <a:pathLst>
              <a:path extrusionOk="0" h="151536" w="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Open Sans"/>
              <a:buNone/>
            </a:pPr>
            <a:r>
              <a:t/>
            </a:r>
            <a:endParaRPr b="0" i="0" sz="1800" u="none" cap="none" strike="noStrike">
              <a:solidFill>
                <a:srgbClr val="000000"/>
              </a:solidFill>
              <a:latin typeface="Open Sans"/>
              <a:ea typeface="Open Sans"/>
              <a:cs typeface="Open Sans"/>
              <a:sym typeface="Open Sans"/>
            </a:endParaRPr>
          </a:p>
        </p:txBody>
      </p:sp>
      <p:sp>
        <p:nvSpPr>
          <p:cNvPr id="107" name="Google Shape;107;p1"/>
          <p:cNvSpPr/>
          <p:nvPr/>
        </p:nvSpPr>
        <p:spPr>
          <a:xfrm>
            <a:off x="11534855" y="1685867"/>
            <a:ext cx="108625" cy="108625"/>
          </a:xfrm>
          <a:custGeom>
            <a:rect b="b" l="l" r="r" t="t"/>
            <a:pathLst>
              <a:path extrusionOk="0" h="108625" w="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Open Sans"/>
              <a:buNone/>
            </a:pPr>
            <a:r>
              <a:t/>
            </a:r>
            <a:endParaRPr b="0" i="0" sz="1800" u="none" cap="none" strike="noStrike">
              <a:solidFill>
                <a:srgbClr val="000000"/>
              </a:solidFill>
              <a:latin typeface="Open Sans"/>
              <a:ea typeface="Open Sans"/>
              <a:cs typeface="Open Sans"/>
              <a:sym typeface="Open Sans"/>
            </a:endParaRPr>
          </a:p>
        </p:txBody>
      </p:sp>
      <p:sp>
        <p:nvSpPr>
          <p:cNvPr id="108" name="Google Shape;108;p1"/>
          <p:cNvSpPr/>
          <p:nvPr/>
        </p:nvSpPr>
        <p:spPr>
          <a:xfrm>
            <a:off x="10987962" y="2175690"/>
            <a:ext cx="95759" cy="95759"/>
          </a:xfrm>
          <a:custGeom>
            <a:rect b="b" l="l" r="r" t="t"/>
            <a:pathLst>
              <a:path extrusionOk="0" h="95759" w="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Open Sans"/>
              <a:buNone/>
            </a:pPr>
            <a:r>
              <a:t/>
            </a:r>
            <a:endParaRPr b="0" i="0" sz="1800" u="none" cap="none" strike="noStrike">
              <a:solidFill>
                <a:srgbClr val="000000"/>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cxnSp>
        <p:nvCxnSpPr>
          <p:cNvPr id="114" name="Google Shape;114;p2"/>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15" name="Google Shape;115;p2"/>
          <p:cNvSpPr/>
          <p:nvPr/>
        </p:nvSpPr>
        <p:spPr>
          <a:xfrm>
            <a:off x="0" y="0"/>
            <a:ext cx="12192000" cy="6858000"/>
          </a:xfrm>
          <a:prstGeom prst="rect">
            <a:avLst/>
          </a:prstGeom>
          <a:gradFill>
            <a:gsLst>
              <a:gs pos="0">
                <a:schemeClr val="accent2"/>
              </a:gs>
              <a:gs pos="100000">
                <a:schemeClr val="accent4"/>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sp>
        <p:nvSpPr>
          <p:cNvPr id="116" name="Google Shape;116;p2"/>
          <p:cNvSpPr txBox="1"/>
          <p:nvPr>
            <p:ph type="title"/>
          </p:nvPr>
        </p:nvSpPr>
        <p:spPr>
          <a:xfrm>
            <a:off x="3880430" y="583345"/>
            <a:ext cx="7160357" cy="951679"/>
          </a:xfrm>
          <a:prstGeom prst="rect">
            <a:avLst/>
          </a:prstGeom>
          <a:noFill/>
          <a:ln>
            <a:noFill/>
          </a:ln>
        </p:spPr>
        <p:txBody>
          <a:bodyPr anchorCtr="0" anchor="t" bIns="45700" lIns="91425" spcFirstLastPara="1" rIns="91425" wrap="square" tIns="45700">
            <a:normAutofit fontScale="90000"/>
          </a:bodyPr>
          <a:lstStyle/>
          <a:p>
            <a:pPr indent="0" lvl="0" marL="0" rtl="0" algn="r">
              <a:lnSpc>
                <a:spcPct val="90000"/>
              </a:lnSpc>
              <a:spcBef>
                <a:spcPts val="0"/>
              </a:spcBef>
              <a:spcAft>
                <a:spcPts val="0"/>
              </a:spcAft>
              <a:buClr>
                <a:schemeClr val="lt1"/>
              </a:buClr>
              <a:buSzPct val="100000"/>
              <a:buFont typeface="Open Sans"/>
              <a:buNone/>
            </a:pPr>
            <a:r>
              <a:rPr b="1" i="0" lang="en-US" sz="7200" cap="none">
                <a:solidFill>
                  <a:schemeClr val="lt1"/>
                </a:solidFill>
                <a:latin typeface="Open Sans"/>
                <a:ea typeface="Open Sans"/>
                <a:cs typeface="Open Sans"/>
                <a:sym typeface="Open Sans"/>
              </a:rPr>
              <a:t>WHY?</a:t>
            </a:r>
            <a:endParaRPr/>
          </a:p>
        </p:txBody>
      </p:sp>
      <p:sp>
        <p:nvSpPr>
          <p:cNvPr id="117" name="Google Shape;117;p2"/>
          <p:cNvSpPr/>
          <p:nvPr/>
        </p:nvSpPr>
        <p:spPr>
          <a:xfrm>
            <a:off x="3474359" y="583345"/>
            <a:ext cx="139039" cy="139039"/>
          </a:xfrm>
          <a:custGeom>
            <a:rect b="b" l="l" r="r" t="t"/>
            <a:pathLst>
              <a:path extrusionOk="0" h="139039" w="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18" name="Google Shape;118;p2"/>
          <p:cNvSpPr/>
          <p:nvPr/>
        </p:nvSpPr>
        <p:spPr>
          <a:xfrm>
            <a:off x="3833139" y="812640"/>
            <a:ext cx="91138" cy="91138"/>
          </a:xfrm>
          <a:custGeom>
            <a:rect b="b" l="l" r="r" t="t"/>
            <a:pathLst>
              <a:path extrusionOk="0" h="91138" w="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19" name="Google Shape;119;p2"/>
          <p:cNvSpPr/>
          <p:nvPr/>
        </p:nvSpPr>
        <p:spPr>
          <a:xfrm>
            <a:off x="3458819" y="1037066"/>
            <a:ext cx="127714" cy="127714"/>
          </a:xfrm>
          <a:custGeom>
            <a:rect b="b" l="l" r="r" t="t"/>
            <a:pathLst>
              <a:path extrusionOk="0" h="127714" w="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cxnSp>
        <p:nvCxnSpPr>
          <p:cNvPr id="120" name="Google Shape;120;p2"/>
          <p:cNvCxnSpPr/>
          <p:nvPr/>
        </p:nvCxnSpPr>
        <p:spPr>
          <a:xfrm>
            <a:off x="856114" y="3503032"/>
            <a:ext cx="0" cy="3346090"/>
          </a:xfrm>
          <a:prstGeom prst="straightConnector1">
            <a:avLst/>
          </a:prstGeom>
          <a:noFill/>
          <a:ln cap="sq" cmpd="sng" w="25400">
            <a:solidFill>
              <a:schemeClr val="lt1"/>
            </a:solidFill>
            <a:prstDash val="solid"/>
            <a:bevel/>
            <a:headEnd len="sm" w="sm" type="none"/>
            <a:tailEnd len="sm" w="sm" type="none"/>
          </a:ln>
        </p:spPr>
      </p:cxnSp>
      <p:sp>
        <p:nvSpPr>
          <p:cNvPr id="121" name="Google Shape;121;p2"/>
          <p:cNvSpPr/>
          <p:nvPr/>
        </p:nvSpPr>
        <p:spPr>
          <a:xfrm>
            <a:off x="10836425" y="5636680"/>
            <a:ext cx="151536" cy="151536"/>
          </a:xfrm>
          <a:custGeom>
            <a:rect b="b" l="l" r="r" t="t"/>
            <a:pathLst>
              <a:path extrusionOk="0" h="151536" w="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22" name="Google Shape;122;p2"/>
          <p:cNvSpPr/>
          <p:nvPr/>
        </p:nvSpPr>
        <p:spPr>
          <a:xfrm>
            <a:off x="11245175" y="6096759"/>
            <a:ext cx="108625" cy="108625"/>
          </a:xfrm>
          <a:custGeom>
            <a:rect b="b" l="l" r="r" t="t"/>
            <a:pathLst>
              <a:path extrusionOk="0" h="108625" w="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23" name="Google Shape;123;p2"/>
          <p:cNvSpPr/>
          <p:nvPr/>
        </p:nvSpPr>
        <p:spPr>
          <a:xfrm>
            <a:off x="10554288" y="6238029"/>
            <a:ext cx="95759" cy="95759"/>
          </a:xfrm>
          <a:custGeom>
            <a:rect b="b" l="l" r="r" t="t"/>
            <a:pathLst>
              <a:path extrusionOk="0" h="95759" w="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24" name="Google Shape;124;p2"/>
          <p:cNvSpPr txBox="1"/>
          <p:nvPr/>
        </p:nvSpPr>
        <p:spPr>
          <a:xfrm>
            <a:off x="3880429" y="1540924"/>
            <a:ext cx="7160358"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lt1"/>
                </a:solidFill>
                <a:latin typeface="Open Sans"/>
                <a:ea typeface="Open Sans"/>
                <a:cs typeface="Open Sans"/>
                <a:sym typeface="Open Sans"/>
              </a:rPr>
              <a:t>Automating generating interpretation of images.</a:t>
            </a:r>
            <a:endParaRPr/>
          </a:p>
        </p:txBody>
      </p:sp>
      <p:sp>
        <p:nvSpPr>
          <p:cNvPr id="125" name="Google Shape;125;p2"/>
          <p:cNvSpPr txBox="1"/>
          <p:nvPr/>
        </p:nvSpPr>
        <p:spPr>
          <a:xfrm>
            <a:off x="856114" y="1910256"/>
            <a:ext cx="5403993"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lt1"/>
                </a:solidFill>
                <a:latin typeface="Open Sans"/>
                <a:ea typeface="Open Sans"/>
                <a:cs typeface="Open Sans"/>
                <a:sym typeface="Open Sans"/>
              </a:rPr>
              <a:t>Assistance for Visually Impaired</a:t>
            </a:r>
            <a:endParaRPr/>
          </a:p>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26" name="Google Shape;126;p2"/>
          <p:cNvSpPr txBox="1"/>
          <p:nvPr/>
        </p:nvSpPr>
        <p:spPr>
          <a:xfrm>
            <a:off x="856114" y="2656632"/>
            <a:ext cx="658836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lt1"/>
                </a:solidFill>
                <a:latin typeface="Open Sans"/>
                <a:ea typeface="Open Sans"/>
                <a:cs typeface="Open Sans"/>
                <a:sym typeface="Open Sans"/>
              </a:rPr>
              <a:t>% of adult using social media: 2005 5% -- 2019 79%</a:t>
            </a:r>
            <a:endParaRPr/>
          </a:p>
        </p:txBody>
      </p:sp>
      <p:sp>
        <p:nvSpPr>
          <p:cNvPr id="127" name="Google Shape;127;p2"/>
          <p:cNvSpPr txBox="1"/>
          <p:nvPr/>
        </p:nvSpPr>
        <p:spPr>
          <a:xfrm>
            <a:off x="856113" y="3354968"/>
            <a:ext cx="6588347"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lt1"/>
                </a:solidFill>
                <a:latin typeface="Open Sans"/>
                <a:ea typeface="Open Sans"/>
                <a:cs typeface="Open Sans"/>
                <a:sym typeface="Open Sans"/>
              </a:rPr>
              <a:t>How visually impaired people access social media?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2" name="Shape 132"/>
        <p:cNvGrpSpPr/>
        <p:nvPr/>
      </p:nvGrpSpPr>
      <p:grpSpPr>
        <a:xfrm>
          <a:off x="0" y="0"/>
          <a:ext cx="0" cy="0"/>
          <a:chOff x="0" y="0"/>
          <a:chExt cx="0" cy="0"/>
        </a:xfrm>
      </p:grpSpPr>
      <p:cxnSp>
        <p:nvCxnSpPr>
          <p:cNvPr id="133" name="Google Shape;133;p3"/>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34" name="Google Shape;134;p3"/>
          <p:cNvSpPr/>
          <p:nvPr/>
        </p:nvSpPr>
        <p:spPr>
          <a:xfrm>
            <a:off x="0" y="0"/>
            <a:ext cx="12192000" cy="6858000"/>
          </a:xfrm>
          <a:prstGeom prst="rect">
            <a:avLst/>
          </a:prstGeom>
          <a:gradFill>
            <a:gsLst>
              <a:gs pos="0">
                <a:schemeClr val="accent2"/>
              </a:gs>
              <a:gs pos="100000">
                <a:schemeClr val="accent4"/>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35" name="Google Shape;135;p3"/>
          <p:cNvSpPr txBox="1"/>
          <p:nvPr>
            <p:ph type="title"/>
          </p:nvPr>
        </p:nvSpPr>
        <p:spPr>
          <a:xfrm>
            <a:off x="3880430" y="583345"/>
            <a:ext cx="7160357" cy="951679"/>
          </a:xfrm>
          <a:prstGeom prst="rect">
            <a:avLst/>
          </a:prstGeom>
          <a:noFill/>
          <a:ln>
            <a:noFill/>
          </a:ln>
        </p:spPr>
        <p:txBody>
          <a:bodyPr anchorCtr="0" anchor="t" bIns="45700" lIns="91425" spcFirstLastPara="1" rIns="91425" wrap="square" tIns="45700">
            <a:normAutofit fontScale="90000"/>
          </a:bodyPr>
          <a:lstStyle/>
          <a:p>
            <a:pPr indent="0" lvl="0" marL="0" rtl="0" algn="r">
              <a:lnSpc>
                <a:spcPct val="90000"/>
              </a:lnSpc>
              <a:spcBef>
                <a:spcPts val="0"/>
              </a:spcBef>
              <a:spcAft>
                <a:spcPts val="0"/>
              </a:spcAft>
              <a:buClr>
                <a:schemeClr val="lt1"/>
              </a:buClr>
              <a:buSzPct val="100000"/>
              <a:buFont typeface="Open Sans"/>
              <a:buNone/>
            </a:pPr>
            <a:r>
              <a:rPr b="1" i="0" lang="en-US" sz="7200" cap="none">
                <a:solidFill>
                  <a:schemeClr val="lt1"/>
                </a:solidFill>
                <a:latin typeface="Open Sans"/>
                <a:ea typeface="Open Sans"/>
                <a:cs typeface="Open Sans"/>
                <a:sym typeface="Open Sans"/>
              </a:rPr>
              <a:t>WHY?</a:t>
            </a:r>
            <a:endParaRPr/>
          </a:p>
        </p:txBody>
      </p:sp>
      <p:sp>
        <p:nvSpPr>
          <p:cNvPr id="136" name="Google Shape;136;p3"/>
          <p:cNvSpPr/>
          <p:nvPr/>
        </p:nvSpPr>
        <p:spPr>
          <a:xfrm>
            <a:off x="3474359" y="583345"/>
            <a:ext cx="139039" cy="139039"/>
          </a:xfrm>
          <a:custGeom>
            <a:rect b="b" l="l" r="r" t="t"/>
            <a:pathLst>
              <a:path extrusionOk="0" h="139039" w="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37" name="Google Shape;137;p3"/>
          <p:cNvSpPr/>
          <p:nvPr/>
        </p:nvSpPr>
        <p:spPr>
          <a:xfrm>
            <a:off x="3833139" y="812640"/>
            <a:ext cx="91138" cy="91138"/>
          </a:xfrm>
          <a:custGeom>
            <a:rect b="b" l="l" r="r" t="t"/>
            <a:pathLst>
              <a:path extrusionOk="0" h="91138" w="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38" name="Google Shape;138;p3"/>
          <p:cNvSpPr/>
          <p:nvPr/>
        </p:nvSpPr>
        <p:spPr>
          <a:xfrm>
            <a:off x="3458819" y="1037066"/>
            <a:ext cx="127714" cy="127714"/>
          </a:xfrm>
          <a:custGeom>
            <a:rect b="b" l="l" r="r" t="t"/>
            <a:pathLst>
              <a:path extrusionOk="0" h="127714" w="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cxnSp>
        <p:nvCxnSpPr>
          <p:cNvPr id="139" name="Google Shape;139;p3"/>
          <p:cNvCxnSpPr/>
          <p:nvPr/>
        </p:nvCxnSpPr>
        <p:spPr>
          <a:xfrm>
            <a:off x="856114" y="3503032"/>
            <a:ext cx="0" cy="3346090"/>
          </a:xfrm>
          <a:prstGeom prst="straightConnector1">
            <a:avLst/>
          </a:prstGeom>
          <a:noFill/>
          <a:ln cap="sq" cmpd="sng" w="25400">
            <a:solidFill>
              <a:schemeClr val="lt1"/>
            </a:solidFill>
            <a:prstDash val="solid"/>
            <a:bevel/>
            <a:headEnd len="sm" w="sm" type="none"/>
            <a:tailEnd len="sm" w="sm" type="none"/>
          </a:ln>
        </p:spPr>
      </p:cxnSp>
      <p:sp>
        <p:nvSpPr>
          <p:cNvPr id="140" name="Google Shape;140;p3"/>
          <p:cNvSpPr/>
          <p:nvPr/>
        </p:nvSpPr>
        <p:spPr>
          <a:xfrm>
            <a:off x="10836425" y="5636680"/>
            <a:ext cx="151536" cy="151536"/>
          </a:xfrm>
          <a:custGeom>
            <a:rect b="b" l="l" r="r" t="t"/>
            <a:pathLst>
              <a:path extrusionOk="0" h="151536" w="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41" name="Google Shape;141;p3"/>
          <p:cNvSpPr/>
          <p:nvPr/>
        </p:nvSpPr>
        <p:spPr>
          <a:xfrm>
            <a:off x="11245175" y="6096759"/>
            <a:ext cx="108625" cy="108625"/>
          </a:xfrm>
          <a:custGeom>
            <a:rect b="b" l="l" r="r" t="t"/>
            <a:pathLst>
              <a:path extrusionOk="0" h="108625" w="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42" name="Google Shape;142;p3"/>
          <p:cNvSpPr/>
          <p:nvPr/>
        </p:nvSpPr>
        <p:spPr>
          <a:xfrm>
            <a:off x="10554288" y="6238029"/>
            <a:ext cx="95759" cy="95759"/>
          </a:xfrm>
          <a:custGeom>
            <a:rect b="b" l="l" r="r" t="t"/>
            <a:pathLst>
              <a:path extrusionOk="0" h="95759" w="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43" name="Google Shape;143;p3"/>
          <p:cNvSpPr txBox="1"/>
          <p:nvPr/>
        </p:nvSpPr>
        <p:spPr>
          <a:xfrm>
            <a:off x="3880429" y="1540924"/>
            <a:ext cx="7160358"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800">
                <a:solidFill>
                  <a:schemeClr val="lt1"/>
                </a:solidFill>
                <a:latin typeface="Open Sans"/>
                <a:ea typeface="Open Sans"/>
                <a:cs typeface="Open Sans"/>
                <a:sym typeface="Open Sans"/>
              </a:rPr>
              <a:t>Automating generating interpretation of images.</a:t>
            </a:r>
            <a:endParaRPr/>
          </a:p>
        </p:txBody>
      </p:sp>
      <p:sp>
        <p:nvSpPr>
          <p:cNvPr id="144" name="Google Shape;144;p3"/>
          <p:cNvSpPr txBox="1"/>
          <p:nvPr/>
        </p:nvSpPr>
        <p:spPr>
          <a:xfrm>
            <a:off x="856114" y="1910256"/>
            <a:ext cx="5403993"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lt1"/>
                </a:solidFill>
                <a:latin typeface="Open Sans"/>
                <a:ea typeface="Open Sans"/>
                <a:cs typeface="Open Sans"/>
                <a:sym typeface="Open Sans"/>
              </a:rPr>
              <a:t>Assistance for Visually Impaired</a:t>
            </a:r>
            <a:endParaRPr/>
          </a:p>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45" name="Google Shape;145;p3"/>
          <p:cNvSpPr txBox="1"/>
          <p:nvPr/>
        </p:nvSpPr>
        <p:spPr>
          <a:xfrm>
            <a:off x="856114" y="2656632"/>
            <a:ext cx="658836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lt1"/>
                </a:solidFill>
                <a:latin typeface="Open Sans"/>
                <a:ea typeface="Open Sans"/>
                <a:cs typeface="Open Sans"/>
                <a:sym typeface="Open Sans"/>
              </a:rPr>
              <a:t>% of adult using social media: 2005 5% -- 2019 79%</a:t>
            </a:r>
            <a:endParaRPr/>
          </a:p>
        </p:txBody>
      </p:sp>
      <p:sp>
        <p:nvSpPr>
          <p:cNvPr id="146" name="Google Shape;146;p3"/>
          <p:cNvSpPr txBox="1"/>
          <p:nvPr/>
        </p:nvSpPr>
        <p:spPr>
          <a:xfrm>
            <a:off x="856113" y="3354968"/>
            <a:ext cx="6588347"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lt1"/>
                </a:solidFill>
                <a:latin typeface="Open Sans"/>
                <a:ea typeface="Open Sans"/>
                <a:cs typeface="Open Sans"/>
                <a:sym typeface="Open Sans"/>
              </a:rPr>
              <a:t>How visually impaired people access social media?</a:t>
            </a:r>
            <a:endParaRPr/>
          </a:p>
        </p:txBody>
      </p:sp>
      <p:pic>
        <p:nvPicPr>
          <p:cNvPr id="147" name="Google Shape;147;p3"/>
          <p:cNvPicPr preferRelativeResize="0"/>
          <p:nvPr/>
        </p:nvPicPr>
        <p:blipFill rotWithShape="1">
          <a:blip r:embed="rId3">
            <a:alphaModFix/>
          </a:blip>
          <a:srcRect b="0" l="0" r="0" t="0"/>
          <a:stretch/>
        </p:blipFill>
        <p:spPr>
          <a:xfrm>
            <a:off x="246184" y="126023"/>
            <a:ext cx="11655344" cy="6556131"/>
          </a:xfrm>
          <a:prstGeom prst="rect">
            <a:avLst/>
          </a:prstGeom>
          <a:noFill/>
          <a:ln>
            <a:noFill/>
          </a:ln>
          <a:effectLst>
            <a:outerShdw blurRad="190500" rotWithShape="0" algn="tl">
              <a:srgbClr val="000000">
                <a:alpha val="69803"/>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cxnSp>
        <p:nvCxnSpPr>
          <p:cNvPr id="153" name="Google Shape;153;p4"/>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54" name="Google Shape;154;p4"/>
          <p:cNvSpPr/>
          <p:nvPr/>
        </p:nvSpPr>
        <p:spPr>
          <a:xfrm>
            <a:off x="0" y="0"/>
            <a:ext cx="12192000" cy="6858000"/>
          </a:xfrm>
          <a:prstGeom prst="rect">
            <a:avLst/>
          </a:prstGeom>
          <a:gradFill>
            <a:gsLst>
              <a:gs pos="0">
                <a:schemeClr val="accent2"/>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55" name="Google Shape;155;p4"/>
          <p:cNvSpPr txBox="1"/>
          <p:nvPr>
            <p:ph type="title"/>
          </p:nvPr>
        </p:nvSpPr>
        <p:spPr>
          <a:xfrm>
            <a:off x="1301262" y="186917"/>
            <a:ext cx="2250828" cy="10961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Open Sans"/>
              <a:buNone/>
            </a:pPr>
            <a:r>
              <a:rPr b="1" i="0" lang="en-US" sz="5400" cap="none">
                <a:solidFill>
                  <a:schemeClr val="lt1"/>
                </a:solidFill>
                <a:latin typeface="Open Sans"/>
                <a:ea typeface="Open Sans"/>
                <a:cs typeface="Open Sans"/>
                <a:sym typeface="Open Sans"/>
              </a:rPr>
              <a:t>HOW?</a:t>
            </a:r>
            <a:endParaRPr/>
          </a:p>
        </p:txBody>
      </p:sp>
      <p:cxnSp>
        <p:nvCxnSpPr>
          <p:cNvPr id="156" name="Google Shape;156;p4"/>
          <p:cNvCxnSpPr/>
          <p:nvPr/>
        </p:nvCxnSpPr>
        <p:spPr>
          <a:xfrm>
            <a:off x="1301262" y="3496322"/>
            <a:ext cx="0" cy="3352800"/>
          </a:xfrm>
          <a:prstGeom prst="straightConnector1">
            <a:avLst/>
          </a:prstGeom>
          <a:noFill/>
          <a:ln cap="sq" cmpd="sng" w="25400">
            <a:solidFill>
              <a:schemeClr val="lt1"/>
            </a:solidFill>
            <a:prstDash val="solid"/>
            <a:bevel/>
            <a:headEnd len="sm" w="sm" type="none"/>
            <a:tailEnd len="sm" w="sm" type="none"/>
          </a:ln>
        </p:spPr>
      </p:cxnSp>
      <p:sp>
        <p:nvSpPr>
          <p:cNvPr id="157" name="Google Shape;157;p4"/>
          <p:cNvSpPr txBox="1"/>
          <p:nvPr/>
        </p:nvSpPr>
        <p:spPr>
          <a:xfrm>
            <a:off x="1301262" y="1326931"/>
            <a:ext cx="305972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Open Sans"/>
                <a:ea typeface="Open Sans"/>
                <a:cs typeface="Open Sans"/>
                <a:sym typeface="Open Sans"/>
              </a:rPr>
              <a:t>Image Encoder</a:t>
            </a:r>
            <a:endParaRPr/>
          </a:p>
        </p:txBody>
      </p:sp>
      <p:pic>
        <p:nvPicPr>
          <p:cNvPr id="158" name="Google Shape;158;p4"/>
          <p:cNvPicPr preferRelativeResize="0"/>
          <p:nvPr/>
        </p:nvPicPr>
        <p:blipFill rotWithShape="1">
          <a:blip r:embed="rId3">
            <a:alphaModFix/>
          </a:blip>
          <a:srcRect b="0" l="0" r="0" t="0"/>
          <a:stretch/>
        </p:blipFill>
        <p:spPr>
          <a:xfrm>
            <a:off x="3446833" y="1613318"/>
            <a:ext cx="5753100" cy="4737100"/>
          </a:xfrm>
          <a:prstGeom prst="roundRect">
            <a:avLst>
              <a:gd fmla="val 8594" name="adj"/>
            </a:avLst>
          </a:prstGeom>
          <a:solidFill>
            <a:srgbClr val="ECECEC"/>
          </a:solidFill>
          <a:ln>
            <a:noFill/>
          </a:ln>
          <a:effectLst>
            <a:outerShdw blurRad="50800" rotWithShape="0" algn="ctr" dir="5400000" dist="50800">
              <a:srgbClr val="000000"/>
            </a:outerShdw>
            <a:reflection blurRad="0" dir="5400000" dist="5000" endA="0" endPos="28000" fadeDir="5400000" kx="0" rotWithShape="0" algn="bl" stA="38000" stPos="0" sy="-100000" ky="0"/>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3" name="Shape 163"/>
        <p:cNvGrpSpPr/>
        <p:nvPr/>
      </p:nvGrpSpPr>
      <p:grpSpPr>
        <a:xfrm>
          <a:off x="0" y="0"/>
          <a:ext cx="0" cy="0"/>
          <a:chOff x="0" y="0"/>
          <a:chExt cx="0" cy="0"/>
        </a:xfrm>
      </p:grpSpPr>
      <p:cxnSp>
        <p:nvCxnSpPr>
          <p:cNvPr id="164" name="Google Shape;164;p5"/>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65" name="Google Shape;165;p5"/>
          <p:cNvSpPr/>
          <p:nvPr/>
        </p:nvSpPr>
        <p:spPr>
          <a:xfrm>
            <a:off x="0" y="0"/>
            <a:ext cx="12192000" cy="6858000"/>
          </a:xfrm>
          <a:prstGeom prst="rect">
            <a:avLst/>
          </a:prstGeom>
          <a:gradFill>
            <a:gsLst>
              <a:gs pos="0">
                <a:schemeClr val="accent2"/>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66" name="Google Shape;166;p5"/>
          <p:cNvSpPr txBox="1"/>
          <p:nvPr>
            <p:ph type="title"/>
          </p:nvPr>
        </p:nvSpPr>
        <p:spPr>
          <a:xfrm>
            <a:off x="1301262" y="186917"/>
            <a:ext cx="2250828" cy="10961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Open Sans"/>
              <a:buNone/>
            </a:pPr>
            <a:r>
              <a:rPr b="1" i="0" lang="en-US" sz="5400" cap="none">
                <a:solidFill>
                  <a:schemeClr val="lt1"/>
                </a:solidFill>
                <a:latin typeface="Open Sans"/>
                <a:ea typeface="Open Sans"/>
                <a:cs typeface="Open Sans"/>
                <a:sym typeface="Open Sans"/>
              </a:rPr>
              <a:t>HOW?</a:t>
            </a:r>
            <a:endParaRPr/>
          </a:p>
        </p:txBody>
      </p:sp>
      <p:cxnSp>
        <p:nvCxnSpPr>
          <p:cNvPr id="167" name="Google Shape;167;p5"/>
          <p:cNvCxnSpPr/>
          <p:nvPr/>
        </p:nvCxnSpPr>
        <p:spPr>
          <a:xfrm>
            <a:off x="1301262" y="3496322"/>
            <a:ext cx="0" cy="3352800"/>
          </a:xfrm>
          <a:prstGeom prst="straightConnector1">
            <a:avLst/>
          </a:prstGeom>
          <a:noFill/>
          <a:ln cap="sq" cmpd="sng" w="25400">
            <a:solidFill>
              <a:schemeClr val="lt1"/>
            </a:solidFill>
            <a:prstDash val="solid"/>
            <a:bevel/>
            <a:headEnd len="sm" w="sm" type="none"/>
            <a:tailEnd len="sm" w="sm" type="none"/>
          </a:ln>
        </p:spPr>
      </p:cxnSp>
      <p:sp>
        <p:nvSpPr>
          <p:cNvPr id="168" name="Google Shape;168;p5"/>
          <p:cNvSpPr txBox="1"/>
          <p:nvPr/>
        </p:nvSpPr>
        <p:spPr>
          <a:xfrm>
            <a:off x="8147114" y="1211559"/>
            <a:ext cx="3059723" cy="40011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lang="en-US" sz="2000">
                <a:solidFill>
                  <a:schemeClr val="lt1"/>
                </a:solidFill>
                <a:latin typeface="Open Sans"/>
                <a:ea typeface="Open Sans"/>
                <a:cs typeface="Open Sans"/>
                <a:sym typeface="Open Sans"/>
              </a:rPr>
              <a:t>Language Model</a:t>
            </a:r>
            <a:endParaRPr/>
          </a:p>
        </p:txBody>
      </p:sp>
      <p:pic>
        <p:nvPicPr>
          <p:cNvPr id="169" name="Google Shape;169;p5"/>
          <p:cNvPicPr preferRelativeResize="0"/>
          <p:nvPr/>
        </p:nvPicPr>
        <p:blipFill rotWithShape="1">
          <a:blip r:embed="rId3">
            <a:alphaModFix/>
          </a:blip>
          <a:srcRect b="0" l="0" r="0" t="0"/>
          <a:stretch/>
        </p:blipFill>
        <p:spPr>
          <a:xfrm>
            <a:off x="1431781" y="1940312"/>
            <a:ext cx="10044309" cy="4034773"/>
          </a:xfrm>
          <a:prstGeom prst="roundRect">
            <a:avLst>
              <a:gd fmla="val 8594" name="adj"/>
            </a:avLst>
          </a:prstGeom>
          <a:solidFill>
            <a:srgbClr val="ECECEC"/>
          </a:solidFill>
          <a:ln>
            <a:noFill/>
          </a:ln>
          <a:effectLst>
            <a:reflection blurRad="0" dir="5400000" dist="5000" endA="0" endPos="28000" fadeDir="5400000" kx="0" rotWithShape="0" algn="bl" stA="38000" stPos="0" sy="-100000" ky="0"/>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 name="Shape 174"/>
        <p:cNvGrpSpPr/>
        <p:nvPr/>
      </p:nvGrpSpPr>
      <p:grpSpPr>
        <a:xfrm>
          <a:off x="0" y="0"/>
          <a:ext cx="0" cy="0"/>
          <a:chOff x="0" y="0"/>
          <a:chExt cx="0" cy="0"/>
        </a:xfrm>
      </p:grpSpPr>
      <p:cxnSp>
        <p:nvCxnSpPr>
          <p:cNvPr id="175" name="Google Shape;175;p6"/>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76" name="Google Shape;176;p6"/>
          <p:cNvSpPr/>
          <p:nvPr/>
        </p:nvSpPr>
        <p:spPr>
          <a:xfrm>
            <a:off x="0" y="0"/>
            <a:ext cx="12192000" cy="6858000"/>
          </a:xfrm>
          <a:prstGeom prst="rect">
            <a:avLst/>
          </a:prstGeom>
          <a:gradFill>
            <a:gsLst>
              <a:gs pos="0">
                <a:schemeClr val="accent2"/>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77" name="Google Shape;177;p6"/>
          <p:cNvSpPr txBox="1"/>
          <p:nvPr>
            <p:ph type="title"/>
          </p:nvPr>
        </p:nvSpPr>
        <p:spPr>
          <a:xfrm>
            <a:off x="1301262" y="186917"/>
            <a:ext cx="2250828" cy="10961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Open Sans"/>
              <a:buNone/>
            </a:pPr>
            <a:r>
              <a:rPr b="1" i="0" lang="en-US" sz="5400" cap="none">
                <a:solidFill>
                  <a:schemeClr val="lt1"/>
                </a:solidFill>
                <a:latin typeface="Open Sans"/>
                <a:ea typeface="Open Sans"/>
                <a:cs typeface="Open Sans"/>
                <a:sym typeface="Open Sans"/>
              </a:rPr>
              <a:t>HOW?</a:t>
            </a:r>
            <a:endParaRPr/>
          </a:p>
        </p:txBody>
      </p:sp>
      <p:cxnSp>
        <p:nvCxnSpPr>
          <p:cNvPr id="178" name="Google Shape;178;p6"/>
          <p:cNvCxnSpPr/>
          <p:nvPr/>
        </p:nvCxnSpPr>
        <p:spPr>
          <a:xfrm>
            <a:off x="1301262" y="3496322"/>
            <a:ext cx="0" cy="3352800"/>
          </a:xfrm>
          <a:prstGeom prst="straightConnector1">
            <a:avLst/>
          </a:prstGeom>
          <a:noFill/>
          <a:ln cap="sq" cmpd="sng" w="25400">
            <a:solidFill>
              <a:schemeClr val="lt1"/>
            </a:solidFill>
            <a:prstDash val="solid"/>
            <a:bevel/>
            <a:headEnd len="sm" w="sm" type="none"/>
            <a:tailEnd len="sm" w="sm" type="none"/>
          </a:ln>
        </p:spPr>
      </p:cxnSp>
      <p:sp>
        <p:nvSpPr>
          <p:cNvPr id="179" name="Google Shape;179;p6"/>
          <p:cNvSpPr txBox="1"/>
          <p:nvPr/>
        </p:nvSpPr>
        <p:spPr>
          <a:xfrm>
            <a:off x="1301262" y="1570892"/>
            <a:ext cx="305972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Open Sans"/>
                <a:ea typeface="Open Sans"/>
                <a:cs typeface="Open Sans"/>
                <a:sym typeface="Open Sans"/>
              </a:rPr>
              <a:t>Merge Architecture</a:t>
            </a:r>
            <a:endParaRPr/>
          </a:p>
        </p:txBody>
      </p:sp>
      <p:pic>
        <p:nvPicPr>
          <p:cNvPr descr="Diagram&#10;&#10;Description automatically generated" id="180" name="Google Shape;180;p6"/>
          <p:cNvPicPr preferRelativeResize="0"/>
          <p:nvPr/>
        </p:nvPicPr>
        <p:blipFill rotWithShape="1">
          <a:blip r:embed="rId3">
            <a:alphaModFix/>
          </a:blip>
          <a:srcRect b="0" l="0" r="0" t="0"/>
          <a:stretch/>
        </p:blipFill>
        <p:spPr>
          <a:xfrm>
            <a:off x="1575700" y="2258869"/>
            <a:ext cx="10046757" cy="3673008"/>
          </a:xfrm>
          <a:prstGeom prst="roundRect">
            <a:avLst>
              <a:gd fmla="val 8594" name="adj"/>
            </a:avLst>
          </a:prstGeom>
          <a:solidFill>
            <a:srgbClr val="ECECEC"/>
          </a:solidFill>
          <a:ln>
            <a:noFill/>
          </a:ln>
          <a:effectLst>
            <a:reflection blurRad="0" dir="5400000" dist="5000" endA="0" endPos="28000" fadeDir="5400000" kx="0" rotWithShape="0" algn="bl" stA="38000" stPos="0" sy="-100000" ky="0"/>
          </a:effectLst>
        </p:spPr>
      </p:pic>
      <p:sp>
        <p:nvSpPr>
          <p:cNvPr id="181" name="Google Shape;181;p6"/>
          <p:cNvSpPr/>
          <p:nvPr/>
        </p:nvSpPr>
        <p:spPr>
          <a:xfrm>
            <a:off x="2632032" y="1930329"/>
            <a:ext cx="7560177" cy="4437018"/>
          </a:xfrm>
          <a:prstGeom prst="frame">
            <a:avLst>
              <a:gd fmla="val 6215" name="adj1"/>
            </a:avLst>
          </a:prstGeom>
          <a:solidFill>
            <a:srgbClr val="00B050">
              <a:alpha val="48235"/>
            </a:srgbClr>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81"/>
                                        </p:tgtEl>
                                        <p:attrNameLst>
                                          <p:attrName>style.visibility</p:attrName>
                                        </p:attrNameLst>
                                      </p:cBhvr>
                                      <p:to>
                                        <p:strVal val="visible"/>
                                      </p:to>
                                    </p:set>
                                    <p:anim calcmode="lin" valueType="num">
                                      <p:cBhvr additive="base">
                                        <p:cTn dur="500"/>
                                        <p:tgtEl>
                                          <p:spTgt spid="18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6" name="Shape 186"/>
        <p:cNvGrpSpPr/>
        <p:nvPr/>
      </p:nvGrpSpPr>
      <p:grpSpPr>
        <a:xfrm>
          <a:off x="0" y="0"/>
          <a:ext cx="0" cy="0"/>
          <a:chOff x="0" y="0"/>
          <a:chExt cx="0" cy="0"/>
        </a:xfrm>
      </p:grpSpPr>
      <p:cxnSp>
        <p:nvCxnSpPr>
          <p:cNvPr id="187" name="Google Shape;187;p7"/>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188" name="Google Shape;188;p7"/>
          <p:cNvSpPr/>
          <p:nvPr/>
        </p:nvSpPr>
        <p:spPr>
          <a:xfrm>
            <a:off x="0" y="0"/>
            <a:ext cx="12192000" cy="6858000"/>
          </a:xfrm>
          <a:prstGeom prst="rect">
            <a:avLst/>
          </a:prstGeom>
          <a:gradFill>
            <a:gsLst>
              <a:gs pos="0">
                <a:schemeClr val="accent2"/>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89" name="Google Shape;189;p7"/>
          <p:cNvSpPr txBox="1"/>
          <p:nvPr>
            <p:ph type="title"/>
          </p:nvPr>
        </p:nvSpPr>
        <p:spPr>
          <a:xfrm>
            <a:off x="1301262" y="186917"/>
            <a:ext cx="2250828" cy="10961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Open Sans"/>
              <a:buNone/>
            </a:pPr>
            <a:r>
              <a:rPr b="1" i="0" lang="en-US" sz="5400" cap="none">
                <a:solidFill>
                  <a:schemeClr val="lt1"/>
                </a:solidFill>
                <a:latin typeface="Open Sans"/>
                <a:ea typeface="Open Sans"/>
                <a:cs typeface="Open Sans"/>
                <a:sym typeface="Open Sans"/>
              </a:rPr>
              <a:t>HOW?</a:t>
            </a:r>
            <a:endParaRPr/>
          </a:p>
        </p:txBody>
      </p:sp>
      <p:cxnSp>
        <p:nvCxnSpPr>
          <p:cNvPr id="190" name="Google Shape;190;p7"/>
          <p:cNvCxnSpPr/>
          <p:nvPr/>
        </p:nvCxnSpPr>
        <p:spPr>
          <a:xfrm>
            <a:off x="1301262" y="3496322"/>
            <a:ext cx="0" cy="3352800"/>
          </a:xfrm>
          <a:prstGeom prst="straightConnector1">
            <a:avLst/>
          </a:prstGeom>
          <a:noFill/>
          <a:ln cap="sq" cmpd="sng" w="25400">
            <a:solidFill>
              <a:schemeClr val="lt1"/>
            </a:solidFill>
            <a:prstDash val="solid"/>
            <a:bevel/>
            <a:headEnd len="sm" w="sm" type="none"/>
            <a:tailEnd len="sm" w="sm" type="none"/>
          </a:ln>
        </p:spPr>
      </p:cxnSp>
      <p:sp>
        <p:nvSpPr>
          <p:cNvPr id="191" name="Google Shape;191;p7"/>
          <p:cNvSpPr txBox="1"/>
          <p:nvPr/>
        </p:nvSpPr>
        <p:spPr>
          <a:xfrm>
            <a:off x="1301262" y="1570892"/>
            <a:ext cx="305972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Open Sans"/>
                <a:ea typeface="Open Sans"/>
                <a:cs typeface="Open Sans"/>
                <a:sym typeface="Open Sans"/>
              </a:rPr>
              <a:t>Pre-inject</a:t>
            </a:r>
            <a:r>
              <a:rPr b="1" lang="en-US" sz="1800">
                <a:solidFill>
                  <a:schemeClr val="dk1"/>
                </a:solidFill>
                <a:latin typeface="Open Sans"/>
                <a:ea typeface="Open Sans"/>
                <a:cs typeface="Open Sans"/>
                <a:sym typeface="Open Sans"/>
              </a:rPr>
              <a:t> </a:t>
            </a:r>
            <a:r>
              <a:rPr b="1" lang="en-US" sz="2000">
                <a:solidFill>
                  <a:schemeClr val="lt1"/>
                </a:solidFill>
                <a:latin typeface="Open Sans"/>
                <a:ea typeface="Open Sans"/>
                <a:cs typeface="Open Sans"/>
                <a:sym typeface="Open Sans"/>
              </a:rPr>
              <a:t>Architecture</a:t>
            </a:r>
            <a:endParaRPr/>
          </a:p>
        </p:txBody>
      </p:sp>
      <p:pic>
        <p:nvPicPr>
          <p:cNvPr id="192" name="Google Shape;192;p7"/>
          <p:cNvPicPr preferRelativeResize="0"/>
          <p:nvPr/>
        </p:nvPicPr>
        <p:blipFill rotWithShape="1">
          <a:blip r:embed="rId3">
            <a:alphaModFix/>
          </a:blip>
          <a:srcRect b="0" l="245" r="244" t="0"/>
          <a:stretch/>
        </p:blipFill>
        <p:spPr>
          <a:xfrm>
            <a:off x="1622478" y="2214456"/>
            <a:ext cx="10046757" cy="3673008"/>
          </a:xfrm>
          <a:prstGeom prst="roundRect">
            <a:avLst>
              <a:gd fmla="val 8594" name="adj"/>
            </a:avLst>
          </a:prstGeom>
          <a:solidFill>
            <a:srgbClr val="ECECEC"/>
          </a:solidFill>
          <a:ln>
            <a:noFill/>
          </a:ln>
          <a:effectLst>
            <a:reflection blurRad="0" dir="5400000" dist="5000" endA="0" endPos="28000" fadeDir="5400000" kx="0" rotWithShape="0" algn="bl" stA="38000" stPos="0" sy="-100000" ky="0"/>
          </a:effectLst>
        </p:spPr>
      </p:pic>
      <p:sp>
        <p:nvSpPr>
          <p:cNvPr id="193" name="Google Shape;193;p7"/>
          <p:cNvSpPr txBox="1"/>
          <p:nvPr/>
        </p:nvSpPr>
        <p:spPr>
          <a:xfrm>
            <a:off x="8048979" y="4956565"/>
            <a:ext cx="2122311" cy="646331"/>
          </a:xfrm>
          <a:prstGeom prst="rect">
            <a:avLst/>
          </a:prstGeom>
          <a:noFill/>
          <a:ln cap="flat" cmpd="sng" w="44450">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3F3F3F"/>
                </a:solidFill>
                <a:latin typeface="Open Sans"/>
                <a:ea typeface="Open Sans"/>
                <a:cs typeface="Open Sans"/>
                <a:sym typeface="Open Sans"/>
              </a:rPr>
              <a:t>Attention</a:t>
            </a:r>
            <a:endParaRPr/>
          </a:p>
          <a:p>
            <a:pPr indent="0" lvl="0" marL="0" marR="0" rtl="0" algn="ctr">
              <a:spcBef>
                <a:spcPts val="0"/>
              </a:spcBef>
              <a:spcAft>
                <a:spcPts val="0"/>
              </a:spcAft>
              <a:buNone/>
            </a:pPr>
            <a:r>
              <a:rPr lang="en-US" sz="1800">
                <a:solidFill>
                  <a:srgbClr val="3F3F3F"/>
                </a:solidFill>
                <a:latin typeface="Open Sans"/>
                <a:ea typeface="Open Sans"/>
                <a:cs typeface="Open Sans"/>
                <a:sym typeface="Open Sans"/>
              </a:rPr>
              <a:t>Beam Search</a:t>
            </a:r>
            <a:endParaRPr/>
          </a:p>
        </p:txBody>
      </p:sp>
      <p:sp>
        <p:nvSpPr>
          <p:cNvPr id="194" name="Google Shape;194;p7"/>
          <p:cNvSpPr/>
          <p:nvPr/>
        </p:nvSpPr>
        <p:spPr>
          <a:xfrm rot="-5400000">
            <a:off x="8884356" y="4627344"/>
            <a:ext cx="451556" cy="180622"/>
          </a:xfrm>
          <a:prstGeom prst="rightArrow">
            <a:avLst>
              <a:gd fmla="val 50000" name="adj1"/>
              <a:gd fmla="val 50000" name="adj2"/>
            </a:avLst>
          </a:prstGeom>
          <a:solidFill>
            <a:schemeClr val="accent1"/>
          </a:solidFill>
          <a:ln cap="flat" cmpd="sng" w="12700">
            <a:solidFill>
              <a:srgbClr val="5E38B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195" name="Google Shape;195;p7"/>
          <p:cNvSpPr/>
          <p:nvPr/>
        </p:nvSpPr>
        <p:spPr>
          <a:xfrm>
            <a:off x="2673857" y="1971002"/>
            <a:ext cx="7560177" cy="4217925"/>
          </a:xfrm>
          <a:prstGeom prst="frame">
            <a:avLst>
              <a:gd fmla="val 6215" name="adj1"/>
            </a:avLst>
          </a:prstGeom>
          <a:solidFill>
            <a:srgbClr val="00B050">
              <a:alpha val="48235"/>
            </a:srgbClr>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500"/>
                                        <p:tgtEl>
                                          <p:spTgt spid="19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95"/>
                                        </p:tgtEl>
                                        <p:attrNameLst>
                                          <p:attrName>style.visibility</p:attrName>
                                        </p:attrNameLst>
                                      </p:cBhvr>
                                      <p:to>
                                        <p:strVal val="visible"/>
                                      </p:to>
                                    </p:set>
                                    <p:anim calcmode="lin" valueType="num">
                                      <p:cBhvr additive="base">
                                        <p:cTn dur="500"/>
                                        <p:tgtEl>
                                          <p:spTgt spid="19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94"/>
                                        </p:tgtEl>
                                        <p:attrNameLst>
                                          <p:attrName>style.visibility</p:attrName>
                                        </p:attrNameLst>
                                      </p:cBhvr>
                                      <p:to>
                                        <p:strVal val="visible"/>
                                      </p:to>
                                    </p:set>
                                    <p:anim calcmode="lin" valueType="num">
                                      <p:cBhvr additive="base">
                                        <p:cTn dur="500"/>
                                        <p:tgtEl>
                                          <p:spTgt spid="19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500"/>
                                        <p:tgtEl>
                                          <p:spTgt spid="19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cxnSp>
        <p:nvCxnSpPr>
          <p:cNvPr id="201" name="Google Shape;201;p8"/>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202" name="Google Shape;202;p8"/>
          <p:cNvSpPr/>
          <p:nvPr/>
        </p:nvSpPr>
        <p:spPr>
          <a:xfrm>
            <a:off x="0" y="0"/>
            <a:ext cx="12192000" cy="6858000"/>
          </a:xfrm>
          <a:prstGeom prst="rect">
            <a:avLst/>
          </a:prstGeom>
          <a:gradFill>
            <a:gsLst>
              <a:gs pos="0">
                <a:schemeClr val="accent2"/>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203" name="Google Shape;203;p8"/>
          <p:cNvSpPr txBox="1"/>
          <p:nvPr>
            <p:ph type="title"/>
          </p:nvPr>
        </p:nvSpPr>
        <p:spPr>
          <a:xfrm>
            <a:off x="1301262" y="590062"/>
            <a:ext cx="5005754" cy="89876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Open Sans"/>
              <a:buNone/>
            </a:pPr>
            <a:r>
              <a:rPr b="1" i="0" lang="en-US" sz="5400" cap="none">
                <a:solidFill>
                  <a:schemeClr val="lt1"/>
                </a:solidFill>
                <a:latin typeface="Open Sans"/>
                <a:ea typeface="Open Sans"/>
                <a:cs typeface="Open Sans"/>
                <a:sym typeface="Open Sans"/>
              </a:rPr>
              <a:t>BLEU</a:t>
            </a:r>
            <a:endParaRPr/>
          </a:p>
        </p:txBody>
      </p:sp>
      <p:sp>
        <p:nvSpPr>
          <p:cNvPr id="204" name="Google Shape;204;p8"/>
          <p:cNvSpPr/>
          <p:nvPr/>
        </p:nvSpPr>
        <p:spPr>
          <a:xfrm>
            <a:off x="6817602" y="2744546"/>
            <a:ext cx="139038" cy="139038"/>
          </a:xfrm>
          <a:custGeom>
            <a:rect b="b" l="l" r="r" t="t"/>
            <a:pathLst>
              <a:path extrusionOk="0" h="139038" w="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205" name="Google Shape;205;p8"/>
          <p:cNvSpPr/>
          <p:nvPr/>
        </p:nvSpPr>
        <p:spPr>
          <a:xfrm>
            <a:off x="7176380" y="2973840"/>
            <a:ext cx="91138" cy="91138"/>
          </a:xfrm>
          <a:custGeom>
            <a:rect b="b" l="l" r="r" t="t"/>
            <a:pathLst>
              <a:path extrusionOk="0" h="91138" w="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206" name="Google Shape;206;p8"/>
          <p:cNvSpPr/>
          <p:nvPr/>
        </p:nvSpPr>
        <p:spPr>
          <a:xfrm>
            <a:off x="6802062" y="3198265"/>
            <a:ext cx="127713" cy="127713"/>
          </a:xfrm>
          <a:custGeom>
            <a:rect b="b" l="l" r="r" t="t"/>
            <a:pathLst>
              <a:path extrusionOk="0" h="127713" w="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cxnSp>
        <p:nvCxnSpPr>
          <p:cNvPr id="207" name="Google Shape;207;p8"/>
          <p:cNvCxnSpPr/>
          <p:nvPr/>
        </p:nvCxnSpPr>
        <p:spPr>
          <a:xfrm>
            <a:off x="1301262" y="3496322"/>
            <a:ext cx="0" cy="3352800"/>
          </a:xfrm>
          <a:prstGeom prst="straightConnector1">
            <a:avLst/>
          </a:prstGeom>
          <a:noFill/>
          <a:ln cap="sq" cmpd="sng" w="25400">
            <a:solidFill>
              <a:schemeClr val="lt1"/>
            </a:solidFill>
            <a:prstDash val="solid"/>
            <a:bevel/>
            <a:headEnd len="sm" w="sm" type="none"/>
            <a:tailEnd len="sm" w="sm" type="none"/>
          </a:ln>
        </p:spPr>
      </p:cxnSp>
      <p:sp>
        <p:nvSpPr>
          <p:cNvPr id="208" name="Google Shape;208;p8"/>
          <p:cNvSpPr txBox="1"/>
          <p:nvPr/>
        </p:nvSpPr>
        <p:spPr>
          <a:xfrm>
            <a:off x="1301262" y="1582614"/>
            <a:ext cx="365759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a:solidFill>
                  <a:schemeClr val="lt1"/>
                </a:solidFill>
                <a:latin typeface="Arial"/>
                <a:ea typeface="Arial"/>
                <a:cs typeface="Arial"/>
                <a:sym typeface="Arial"/>
              </a:rPr>
              <a:t>bilingual evaluation understudy</a:t>
            </a:r>
            <a:endParaRPr sz="1800">
              <a:solidFill>
                <a:schemeClr val="lt1"/>
              </a:solidFill>
              <a:latin typeface="Open Sans"/>
              <a:ea typeface="Open Sans"/>
              <a:cs typeface="Open Sans"/>
              <a:sym typeface="Open Sans"/>
            </a:endParaRPr>
          </a:p>
        </p:txBody>
      </p:sp>
      <p:sp>
        <p:nvSpPr>
          <p:cNvPr id="209" name="Google Shape;209;p8"/>
          <p:cNvSpPr txBox="1"/>
          <p:nvPr/>
        </p:nvSpPr>
        <p:spPr>
          <a:xfrm>
            <a:off x="3475418" y="197619"/>
            <a:ext cx="1714093"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Open Sans"/>
                <a:ea typeface="Open Sans"/>
                <a:cs typeface="Open Sans"/>
                <a:sym typeface="Open Sans"/>
              </a:rPr>
              <a:t>CIDEr</a:t>
            </a:r>
            <a:endParaRPr b="1" sz="2800">
              <a:solidFill>
                <a:schemeClr val="lt1"/>
              </a:solidFill>
              <a:latin typeface="Open Sans"/>
              <a:ea typeface="Open Sans"/>
              <a:cs typeface="Open Sans"/>
              <a:sym typeface="Open Sans"/>
            </a:endParaRPr>
          </a:p>
          <a:p>
            <a:pPr indent="0" lvl="0" marL="0" marR="0" rtl="0" algn="l">
              <a:spcBef>
                <a:spcPts val="0"/>
              </a:spcBef>
              <a:spcAft>
                <a:spcPts val="0"/>
              </a:spcAft>
              <a:buNone/>
            </a:pPr>
            <a:r>
              <a:t/>
            </a:r>
            <a:endParaRPr b="1" sz="2800">
              <a:solidFill>
                <a:schemeClr val="lt1"/>
              </a:solidFill>
              <a:latin typeface="Open Sans"/>
              <a:ea typeface="Open Sans"/>
              <a:cs typeface="Open Sans"/>
              <a:sym typeface="Open Sans"/>
            </a:endParaRPr>
          </a:p>
          <a:p>
            <a:pPr indent="0" lvl="0" marL="0" marR="0" rtl="0" algn="l">
              <a:spcBef>
                <a:spcPts val="0"/>
              </a:spcBef>
              <a:spcAft>
                <a:spcPts val="0"/>
              </a:spcAft>
              <a:buNone/>
            </a:pPr>
            <a:r>
              <a:rPr b="1" lang="en-US" sz="2800">
                <a:solidFill>
                  <a:schemeClr val="lt1"/>
                </a:solidFill>
                <a:latin typeface="Open Sans"/>
                <a:ea typeface="Open Sans"/>
                <a:cs typeface="Open Sans"/>
                <a:sym typeface="Open Sans"/>
              </a:rPr>
              <a:t>SPICE</a:t>
            </a:r>
            <a:endParaRPr/>
          </a:p>
        </p:txBody>
      </p:sp>
      <p:graphicFrame>
        <p:nvGraphicFramePr>
          <p:cNvPr id="210" name="Google Shape;210;p8"/>
          <p:cNvGraphicFramePr/>
          <p:nvPr/>
        </p:nvGraphicFramePr>
        <p:xfrm>
          <a:off x="3638395" y="2316480"/>
          <a:ext cx="3000000" cy="3000000"/>
        </p:xfrm>
        <a:graphic>
          <a:graphicData uri="http://schemas.openxmlformats.org/drawingml/2006/table">
            <a:tbl>
              <a:tblPr bandRow="1" firstRow="1">
                <a:noFill/>
                <a:tableStyleId>{C125B26C-1AE5-410F-9218-04E7985AA1F2}</a:tableStyleId>
              </a:tblPr>
              <a:tblGrid>
                <a:gridCol w="1112650"/>
                <a:gridCol w="3802575"/>
              </a:tblGrid>
              <a:tr h="370850">
                <a:tc>
                  <a:txBody>
                    <a:bodyPr/>
                    <a:lstStyle/>
                    <a:p>
                      <a:pPr indent="0" lvl="0" marL="0" marR="0" rtl="0" algn="l">
                        <a:spcBef>
                          <a:spcPts val="0"/>
                        </a:spcBef>
                        <a:spcAft>
                          <a:spcPts val="0"/>
                        </a:spcAft>
                        <a:buNone/>
                      </a:pPr>
                      <a:r>
                        <a:rPr lang="en-US" sz="1800" u="none" cap="none" strike="noStrike"/>
                        <a:t>Ref</a:t>
                      </a:r>
                      <a:endParaRPr/>
                    </a:p>
                  </a:txBody>
                  <a:tcPr marT="45725" marB="45725" marR="91450" marL="91450"/>
                </a:tc>
                <a:tc>
                  <a:txBody>
                    <a:bodyPr/>
                    <a:lstStyle/>
                    <a:p>
                      <a:pPr indent="0" lvl="0" marL="0" marR="0" rtl="0" algn="l">
                        <a:spcBef>
                          <a:spcPts val="0"/>
                        </a:spcBef>
                        <a:spcAft>
                          <a:spcPts val="0"/>
                        </a:spcAft>
                        <a:buNone/>
                      </a:pPr>
                      <a:r>
                        <a:rPr lang="en-US" sz="1800"/>
                        <a:t>I like the cat.</a:t>
                      </a:r>
                      <a:endParaRPr/>
                    </a:p>
                  </a:txBody>
                  <a:tcPr marT="45725" marB="45725" marR="91450" marL="91450"/>
                </a:tc>
              </a:tr>
              <a:tr h="370850">
                <a:tc>
                  <a:txBody>
                    <a:bodyPr/>
                    <a:lstStyle/>
                    <a:p>
                      <a:pPr indent="0" lvl="0" marL="0" marR="0" rtl="0" algn="l">
                        <a:spcBef>
                          <a:spcPts val="0"/>
                        </a:spcBef>
                        <a:spcAft>
                          <a:spcPts val="0"/>
                        </a:spcAft>
                        <a:buNone/>
                      </a:pPr>
                      <a:r>
                        <a:rPr lang="en-US" sz="1800">
                          <a:solidFill>
                            <a:schemeClr val="dk1"/>
                          </a:solidFill>
                        </a:rPr>
                        <a:t>Can 1</a:t>
                      </a:r>
                      <a:endParaRPr/>
                    </a:p>
                  </a:txBody>
                  <a:tcPr marT="45725" marB="45725" marR="91450" marL="91450"/>
                </a:tc>
                <a:tc>
                  <a:txBody>
                    <a:bodyPr/>
                    <a:lstStyle/>
                    <a:p>
                      <a:pPr indent="0" lvl="0" marL="0" marR="0" rtl="0" algn="l">
                        <a:spcBef>
                          <a:spcPts val="0"/>
                        </a:spcBef>
                        <a:spcAft>
                          <a:spcPts val="0"/>
                        </a:spcAft>
                        <a:buNone/>
                      </a:pPr>
                      <a:r>
                        <a:rPr lang="en-US" sz="1800"/>
                        <a:t>I like the fish.</a:t>
                      </a:r>
                      <a:endParaRPr/>
                    </a:p>
                  </a:txBody>
                  <a:tcPr marT="45725" marB="45725" marR="91450" marL="91450"/>
                </a:tc>
              </a:tr>
              <a:tr h="370850">
                <a:tc>
                  <a:txBody>
                    <a:bodyPr/>
                    <a:lstStyle/>
                    <a:p>
                      <a:pPr indent="0" lvl="0" marL="0" marR="0" rtl="0" algn="l">
                        <a:spcBef>
                          <a:spcPts val="0"/>
                        </a:spcBef>
                        <a:spcAft>
                          <a:spcPts val="0"/>
                        </a:spcAft>
                        <a:buNone/>
                      </a:pPr>
                      <a:r>
                        <a:rPr lang="en-US" sz="1800">
                          <a:solidFill>
                            <a:schemeClr val="dk1"/>
                          </a:solidFill>
                        </a:rPr>
                        <a:t>Can 2</a:t>
                      </a:r>
                      <a:endParaRPr/>
                    </a:p>
                  </a:txBody>
                  <a:tcPr marT="45725" marB="45725" marR="91450" marL="91450"/>
                </a:tc>
                <a:tc>
                  <a:txBody>
                    <a:bodyPr/>
                    <a:lstStyle/>
                    <a:p>
                      <a:pPr indent="0" lvl="0" marL="0" marR="0" rtl="0" algn="l">
                        <a:spcBef>
                          <a:spcPts val="0"/>
                        </a:spcBef>
                        <a:spcAft>
                          <a:spcPts val="0"/>
                        </a:spcAft>
                        <a:buNone/>
                      </a:pPr>
                      <a:r>
                        <a:rPr lang="en-US" sz="1800"/>
                        <a:t>I like eating hotdog.</a:t>
                      </a:r>
                      <a:endParaRPr/>
                    </a:p>
                  </a:txBody>
                  <a:tcPr marT="45725" marB="45725" marR="91450" marL="91450"/>
                </a:tc>
              </a:tr>
            </a:tbl>
          </a:graphicData>
        </a:graphic>
      </p:graphicFrame>
      <p:sp>
        <p:nvSpPr>
          <p:cNvPr id="211" name="Google Shape;211;p8"/>
          <p:cNvSpPr txBox="1"/>
          <p:nvPr/>
        </p:nvSpPr>
        <p:spPr>
          <a:xfrm>
            <a:off x="1316427" y="4310785"/>
            <a:ext cx="9981177"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Open Sans"/>
                <a:ea typeface="Open Sans"/>
                <a:cs typeface="Open Sans"/>
                <a:sym typeface="Open Sans"/>
              </a:rPr>
              <a:t>BLEU-2:</a:t>
            </a:r>
            <a:endParaRPr/>
          </a:p>
          <a:p>
            <a:pPr indent="0" lvl="0" marL="0" marR="0" rtl="0" algn="l">
              <a:spcBef>
                <a:spcPts val="0"/>
              </a:spcBef>
              <a:spcAft>
                <a:spcPts val="0"/>
              </a:spcAft>
              <a:buNone/>
            </a:pPr>
            <a:r>
              <a:t/>
            </a:r>
            <a:endParaRPr sz="2400">
              <a:solidFill>
                <a:schemeClr val="lt1"/>
              </a:solidFill>
              <a:latin typeface="Open Sans"/>
              <a:ea typeface="Open Sans"/>
              <a:cs typeface="Open Sans"/>
              <a:sym typeface="Open Sans"/>
            </a:endParaRPr>
          </a:p>
          <a:p>
            <a:pPr indent="0" lvl="0" marL="0" marR="0" rtl="0" algn="l">
              <a:spcBef>
                <a:spcPts val="0"/>
              </a:spcBef>
              <a:spcAft>
                <a:spcPts val="0"/>
              </a:spcAft>
              <a:buNone/>
            </a:pPr>
            <a:r>
              <a:rPr lang="en-US" sz="2400">
                <a:solidFill>
                  <a:schemeClr val="lt1"/>
                </a:solidFill>
                <a:latin typeface="Open Sans"/>
                <a:ea typeface="Open Sans"/>
                <a:cs typeface="Open Sans"/>
                <a:sym typeface="Open Sans"/>
              </a:rPr>
              <a:t>can1: BLEU-2 = (I like) + (like the) / (I like) + (like the) + (the fish) = 2/3</a:t>
            </a:r>
            <a:endParaRPr/>
          </a:p>
          <a:p>
            <a:pPr indent="0" lvl="0" marL="0" marR="0" rtl="0" algn="l">
              <a:spcBef>
                <a:spcPts val="0"/>
              </a:spcBef>
              <a:spcAft>
                <a:spcPts val="0"/>
              </a:spcAft>
              <a:buNone/>
            </a:pPr>
            <a:r>
              <a:rPr lang="en-US" sz="2400">
                <a:solidFill>
                  <a:schemeClr val="lt1"/>
                </a:solidFill>
                <a:latin typeface="Open Sans"/>
                <a:ea typeface="Open Sans"/>
                <a:cs typeface="Open Sans"/>
                <a:sym typeface="Open Sans"/>
              </a:rPr>
              <a:t>can2: BLEU-2 = (I like) / (I like) + (like the) + (the fish) = 1/3</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5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5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5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5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6" name="Shape 216"/>
        <p:cNvGrpSpPr/>
        <p:nvPr/>
      </p:nvGrpSpPr>
      <p:grpSpPr>
        <a:xfrm>
          <a:off x="0" y="0"/>
          <a:ext cx="0" cy="0"/>
          <a:chOff x="0" y="0"/>
          <a:chExt cx="0" cy="0"/>
        </a:xfrm>
      </p:grpSpPr>
      <p:cxnSp>
        <p:nvCxnSpPr>
          <p:cNvPr id="217" name="Google Shape;217;p9"/>
          <p:cNvCxnSpPr/>
          <p:nvPr/>
        </p:nvCxnSpPr>
        <p:spPr>
          <a:xfrm>
            <a:off x="715890" y="1114050"/>
            <a:ext cx="0" cy="5735637"/>
          </a:xfrm>
          <a:prstGeom prst="straightConnector1">
            <a:avLst/>
          </a:prstGeom>
          <a:noFill/>
          <a:ln cap="sq" cmpd="sng" w="25400">
            <a:solidFill>
              <a:schemeClr val="accent2"/>
            </a:solidFill>
            <a:prstDash val="solid"/>
            <a:bevel/>
            <a:headEnd len="sm" w="sm" type="none"/>
            <a:tailEnd len="sm" w="sm" type="none"/>
          </a:ln>
        </p:spPr>
      </p:cxnSp>
      <p:sp>
        <p:nvSpPr>
          <p:cNvPr id="218" name="Google Shape;218;p9"/>
          <p:cNvSpPr/>
          <p:nvPr/>
        </p:nvSpPr>
        <p:spPr>
          <a:xfrm>
            <a:off x="0" y="0"/>
            <a:ext cx="12192000" cy="6858000"/>
          </a:xfrm>
          <a:prstGeom prst="rect">
            <a:avLst/>
          </a:prstGeom>
          <a:gradFill>
            <a:gsLst>
              <a:gs pos="0">
                <a:schemeClr val="accent2"/>
              </a:gs>
              <a:gs pos="100000">
                <a:schemeClr val="accent4"/>
              </a:gs>
            </a:gsLst>
            <a:lin ang="189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Open Sans"/>
              <a:ea typeface="Open Sans"/>
              <a:cs typeface="Open Sans"/>
              <a:sym typeface="Open Sans"/>
            </a:endParaRPr>
          </a:p>
        </p:txBody>
      </p:sp>
      <p:sp>
        <p:nvSpPr>
          <p:cNvPr id="219" name="Google Shape;219;p9"/>
          <p:cNvSpPr/>
          <p:nvPr/>
        </p:nvSpPr>
        <p:spPr>
          <a:xfrm>
            <a:off x="11174340" y="3897779"/>
            <a:ext cx="151536" cy="151536"/>
          </a:xfrm>
          <a:custGeom>
            <a:rect b="b" l="l" r="r" t="t"/>
            <a:pathLst>
              <a:path extrusionOk="0" h="151536" w="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220" name="Google Shape;220;p9"/>
          <p:cNvSpPr/>
          <p:nvPr/>
        </p:nvSpPr>
        <p:spPr>
          <a:xfrm>
            <a:off x="11534855" y="4491542"/>
            <a:ext cx="108625" cy="108625"/>
          </a:xfrm>
          <a:custGeom>
            <a:rect b="b" l="l" r="r" t="t"/>
            <a:pathLst>
              <a:path extrusionOk="0" h="108625" w="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221" name="Google Shape;221;p9"/>
          <p:cNvSpPr/>
          <p:nvPr/>
        </p:nvSpPr>
        <p:spPr>
          <a:xfrm>
            <a:off x="10987962" y="4981365"/>
            <a:ext cx="95759" cy="95759"/>
          </a:xfrm>
          <a:custGeom>
            <a:rect b="b" l="l" r="r" t="t"/>
            <a:pathLst>
              <a:path extrusionOk="0" h="95759" w="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222" name="Google Shape;222;p9"/>
          <p:cNvSpPr txBox="1"/>
          <p:nvPr>
            <p:ph type="title"/>
          </p:nvPr>
        </p:nvSpPr>
        <p:spPr>
          <a:xfrm>
            <a:off x="279766" y="4981365"/>
            <a:ext cx="6347918" cy="238666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Open Sans"/>
              <a:buNone/>
            </a:pPr>
            <a:r>
              <a:rPr b="1" i="0" lang="en-US" sz="6600" cap="none">
                <a:solidFill>
                  <a:schemeClr val="lt1"/>
                </a:solidFill>
                <a:latin typeface="Open Sans"/>
                <a:ea typeface="Open Sans"/>
                <a:cs typeface="Open Sans"/>
                <a:sym typeface="Open Sans"/>
              </a:rPr>
              <a:t>RESULT</a:t>
            </a:r>
            <a:endParaRPr/>
          </a:p>
        </p:txBody>
      </p:sp>
      <p:pic>
        <p:nvPicPr>
          <p:cNvPr id="223" name="Google Shape;223;p9"/>
          <p:cNvPicPr preferRelativeResize="0"/>
          <p:nvPr/>
        </p:nvPicPr>
        <p:blipFill rotWithShape="1">
          <a:blip r:embed="rId3">
            <a:alphaModFix/>
          </a:blip>
          <a:srcRect b="0" l="0" r="0" t="0"/>
          <a:stretch/>
        </p:blipFill>
        <p:spPr>
          <a:xfrm>
            <a:off x="279766" y="420609"/>
            <a:ext cx="4954162" cy="3715621"/>
          </a:xfrm>
          <a:prstGeom prst="rect">
            <a:avLst/>
          </a:prstGeom>
          <a:noFill/>
          <a:ln>
            <a:noFill/>
          </a:ln>
        </p:spPr>
      </p:pic>
      <p:pic>
        <p:nvPicPr>
          <p:cNvPr id="224" name="Google Shape;224;p9"/>
          <p:cNvPicPr preferRelativeResize="0"/>
          <p:nvPr/>
        </p:nvPicPr>
        <p:blipFill rotWithShape="1">
          <a:blip r:embed="rId4">
            <a:alphaModFix/>
          </a:blip>
          <a:srcRect b="0" l="0" r="0" t="0"/>
          <a:stretch/>
        </p:blipFill>
        <p:spPr>
          <a:xfrm>
            <a:off x="3169920" y="1234440"/>
            <a:ext cx="4954154" cy="3715616"/>
          </a:xfrm>
          <a:prstGeom prst="rect">
            <a:avLst/>
          </a:prstGeom>
          <a:noFill/>
          <a:ln>
            <a:noFill/>
          </a:ln>
        </p:spPr>
      </p:pic>
      <p:pic>
        <p:nvPicPr>
          <p:cNvPr id="225" name="Google Shape;225;p9"/>
          <p:cNvPicPr preferRelativeResize="0"/>
          <p:nvPr/>
        </p:nvPicPr>
        <p:blipFill rotWithShape="1">
          <a:blip r:embed="rId5">
            <a:alphaModFix/>
          </a:blip>
          <a:srcRect b="0" l="0" r="0" t="0"/>
          <a:stretch/>
        </p:blipFill>
        <p:spPr>
          <a:xfrm>
            <a:off x="6285906" y="2448966"/>
            <a:ext cx="4954150" cy="37156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5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5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5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5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radientVTI">
  <a:themeElements>
    <a:clrScheme name="Gradient">
      <a:dk1>
        <a:srgbClr val="000000"/>
      </a:dk1>
      <a:lt1>
        <a:srgbClr val="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2021-04-18T17:54:10Z</dcterms:created>
  <dc:creator>Xiankang Zeng</dc:creator>
</cp:coreProperties>
</file>